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37"/>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x="13004800" cy="9753600"/>
  <p:notesSz cx="6858000" cy="9144000"/>
  <p:embeddedFontLst>
    <p:embeddedFont>
      <p:font typeface="Helvetica Neue Light" panose="020B0604020202020204" charset="0"/>
      <p:regular r:id="rId38"/>
      <p:bold r:id="rId39"/>
      <p:italic r:id="rId40"/>
      <p:boldItalic r:id="rId41"/>
    </p:embeddedFont>
    <p:embeddedFont>
      <p:font typeface="Lato" panose="020F0502020204030203" pitchFamily="34" charset="0"/>
      <p:regular r:id="rId42"/>
      <p:bold r:id="rId43"/>
      <p:italic r:id="rId44"/>
      <p:boldItalic r:id="rId45"/>
    </p:embeddedFont>
    <p:embeddedFont>
      <p:font typeface="Merriweather Sans" pitchFamily="2" charset="0"/>
      <p:regular r:id="rId46"/>
      <p:bold r:id="rId47"/>
      <p:italic r:id="rId48"/>
      <p:boldItalic r:id="rId49"/>
    </p:embeddedFont>
    <p:embeddedFont>
      <p:font typeface="Raleway"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72">
          <p15:clr>
            <a:srgbClr val="000000"/>
          </p15:clr>
        </p15:guide>
        <p15:guide id="2" pos="4096">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5" roundtripDataSignature="AMtx7mhHY4BSe67Kefa/2ADOxgwU4knNH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4740C7-7C7A-4861-93C0-2CACE3A90AC0}" v="1" dt="2023-03-23T20:03:37.562"/>
  </p1510:revLst>
</p1510:revInfo>
</file>

<file path=ppt/tableStyles.xml><?xml version="1.0" encoding="utf-8"?>
<a:tblStyleLst xmlns:a="http://schemas.openxmlformats.org/drawingml/2006/main" def="{06D155E6-DF0D-4552-BAA4-EAD1FC38D21B}">
  <a:tblStyle styleId="{06D155E6-DF0D-4552-BAA4-EAD1FC38D21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3072"/>
        <p:guide pos="4096"/>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customschemas.google.com/relationships/presentationmetadata" Target="meta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14.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2.fntdata"/><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7.fntdata"/><Relationship Id="rId52" Type="http://schemas.openxmlformats.org/officeDocument/2006/relationships/font" Target="fonts/font15.fntdata"/><Relationship Id="rId6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inca Danut" userId="S::danut.matinca@s.utm.ro::1d493947-9793-4a4f-b868-f5c5398995a5" providerId="AD" clId="Web-{8F4740C7-7C7A-4861-93C0-2CACE3A90AC0}"/>
    <pc:docChg chg="modSld">
      <pc:chgData name="Matinca Danut" userId="S::danut.matinca@s.utm.ro::1d493947-9793-4a4f-b868-f5c5398995a5" providerId="AD" clId="Web-{8F4740C7-7C7A-4861-93C0-2CACE3A90AC0}" dt="2023-03-23T20:03:37.562" v="0"/>
      <pc:docMkLst>
        <pc:docMk/>
      </pc:docMkLst>
      <pc:sldChg chg="mod modShow">
        <pc:chgData name="Matinca Danut" userId="S::danut.matinca@s.utm.ro::1d493947-9793-4a4f-b868-f5c5398995a5" providerId="AD" clId="Web-{8F4740C7-7C7A-4861-93C0-2CACE3A90AC0}" dt="2023-03-23T20:03:37.562" v="0"/>
        <pc:sldMkLst>
          <pc:docMk/>
          <pc:sldMk cId="0" sldId="264"/>
        </pc:sldMkLst>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 name="Google Shape;5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2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2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 name="Google Shape;6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2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2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2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2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2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3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3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 name="Google Shape;7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3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3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3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4" name="Google Shape;334;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8"/>
          <p:cNvSpPr txBox="1">
            <a:spLocks noGrp="1"/>
          </p:cNvSpPr>
          <p:nvPr>
            <p:ph type="ctrTitle"/>
          </p:nvPr>
        </p:nvSpPr>
        <p:spPr>
          <a:xfrm>
            <a:off x="1625600" y="1597025"/>
            <a:ext cx="9753600" cy="3395663"/>
          </a:xfrm>
          <a:prstGeom prst="rect">
            <a:avLst/>
          </a:prstGeom>
          <a:noFill/>
          <a:ln>
            <a:noFill/>
          </a:ln>
        </p:spPr>
        <p:txBody>
          <a:bodyPr spcFirstLastPara="1" wrap="square" lIns="50800" tIns="50800" rIns="50800" bIns="50800" anchor="b" anchorCtr="0">
            <a:noAutofit/>
          </a:bodyPr>
          <a:lstStyle>
            <a:lvl1pPr lvl="0" algn="ctr">
              <a:spcBef>
                <a:spcPts val="0"/>
              </a:spcBef>
              <a:spcAft>
                <a:spcPts val="0"/>
              </a:spcAft>
              <a:buSzPts val="1400"/>
              <a:buNone/>
              <a:defRPr sz="6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1" name="Google Shape;11;p38"/>
          <p:cNvSpPr txBox="1">
            <a:spLocks noGrp="1"/>
          </p:cNvSpPr>
          <p:nvPr>
            <p:ph type="subTitle" idx="1"/>
          </p:nvPr>
        </p:nvSpPr>
        <p:spPr>
          <a:xfrm>
            <a:off x="1625600" y="5122863"/>
            <a:ext cx="9753600" cy="2354262"/>
          </a:xfrm>
          <a:prstGeom prst="rect">
            <a:avLst/>
          </a:prstGeom>
          <a:noFill/>
          <a:ln>
            <a:noFill/>
          </a:ln>
        </p:spPr>
        <p:txBody>
          <a:bodyPr spcFirstLastPara="1" wrap="square" lIns="50800" tIns="50800" rIns="50800" bIns="50800" anchor="ctr" anchorCtr="0">
            <a:noAutofit/>
          </a:bodyPr>
          <a:lstStyle>
            <a:lvl1pPr lvl="0" algn="ctr">
              <a:spcBef>
                <a:spcPts val="4200"/>
              </a:spcBef>
              <a:spcAft>
                <a:spcPts val="0"/>
              </a:spcAft>
              <a:buClr>
                <a:srgbClr val="000000"/>
              </a:buClr>
              <a:buSzPts val="2400"/>
              <a:buFont typeface="Helvetica Neue Light"/>
              <a:buNone/>
              <a:defRPr sz="2400"/>
            </a:lvl1pPr>
            <a:lvl2pPr lvl="1" algn="ctr">
              <a:spcBef>
                <a:spcPts val="4200"/>
              </a:spcBef>
              <a:spcAft>
                <a:spcPts val="0"/>
              </a:spcAft>
              <a:buClr>
                <a:srgbClr val="000000"/>
              </a:buClr>
              <a:buSzPts val="2000"/>
              <a:buFont typeface="Helvetica Neue Light"/>
              <a:buNone/>
              <a:defRPr sz="2000"/>
            </a:lvl2pPr>
            <a:lvl3pPr lvl="2" algn="ctr">
              <a:spcBef>
                <a:spcPts val="4200"/>
              </a:spcBef>
              <a:spcAft>
                <a:spcPts val="0"/>
              </a:spcAft>
              <a:buClr>
                <a:srgbClr val="000000"/>
              </a:buClr>
              <a:buSzPts val="1800"/>
              <a:buFont typeface="Helvetica Neue Light"/>
              <a:buNone/>
              <a:defRPr sz="1800"/>
            </a:lvl3pPr>
            <a:lvl4pPr lvl="3" algn="ctr">
              <a:spcBef>
                <a:spcPts val="4200"/>
              </a:spcBef>
              <a:spcAft>
                <a:spcPts val="0"/>
              </a:spcAft>
              <a:buClr>
                <a:srgbClr val="000000"/>
              </a:buClr>
              <a:buSzPts val="1600"/>
              <a:buFont typeface="Helvetica Neue Light"/>
              <a:buNone/>
              <a:defRPr sz="1600"/>
            </a:lvl4pPr>
            <a:lvl5pPr lvl="4" algn="ctr">
              <a:spcBef>
                <a:spcPts val="4200"/>
              </a:spcBef>
              <a:spcAft>
                <a:spcPts val="0"/>
              </a:spcAft>
              <a:buClr>
                <a:srgbClr val="000000"/>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 name="Google Shape;12;p38"/>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47"/>
          <p:cNvSpPr txBox="1">
            <a:spLocks noGrp="1"/>
          </p:cNvSpPr>
          <p:nvPr>
            <p:ph type="title"/>
          </p:nvPr>
        </p:nvSpPr>
        <p:spPr>
          <a:xfrm>
            <a:off x="952500" y="444500"/>
            <a:ext cx="11099800" cy="215900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9" name="Google Shape;49;p47"/>
          <p:cNvSpPr txBox="1">
            <a:spLocks noGrp="1"/>
          </p:cNvSpPr>
          <p:nvPr>
            <p:ph type="body" idx="1"/>
          </p:nvPr>
        </p:nvSpPr>
        <p:spPr>
          <a:xfrm>
            <a:off x="952500" y="2603500"/>
            <a:ext cx="5473700" cy="6286500"/>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47"/>
          <p:cNvSpPr txBox="1">
            <a:spLocks noGrp="1"/>
          </p:cNvSpPr>
          <p:nvPr>
            <p:ph type="body" idx="2"/>
          </p:nvPr>
        </p:nvSpPr>
        <p:spPr>
          <a:xfrm>
            <a:off x="6578600" y="2603500"/>
            <a:ext cx="5473700" cy="6286500"/>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47"/>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2"/>
        <p:cNvGrpSpPr/>
        <p:nvPr/>
      </p:nvGrpSpPr>
      <p:grpSpPr>
        <a:xfrm>
          <a:off x="0" y="0"/>
          <a:ext cx="0" cy="0"/>
          <a:chOff x="0" y="0"/>
          <a:chExt cx="0" cy="0"/>
        </a:xfrm>
      </p:grpSpPr>
      <p:sp>
        <p:nvSpPr>
          <p:cNvPr id="53" name="Google Shape;53;p48"/>
          <p:cNvSpPr txBox="1">
            <a:spLocks noGrp="1"/>
          </p:cNvSpPr>
          <p:nvPr>
            <p:ph type="title"/>
          </p:nvPr>
        </p:nvSpPr>
        <p:spPr>
          <a:xfrm>
            <a:off x="887413" y="2432050"/>
            <a:ext cx="11217275" cy="4056063"/>
          </a:xfrm>
          <a:prstGeom prst="rect">
            <a:avLst/>
          </a:prstGeom>
          <a:noFill/>
          <a:ln>
            <a:noFill/>
          </a:ln>
        </p:spPr>
        <p:txBody>
          <a:bodyPr spcFirstLastPara="1" wrap="square" lIns="50800" tIns="50800" rIns="50800" bIns="50800" anchor="b" anchorCtr="0">
            <a:noAutofit/>
          </a:bodyPr>
          <a:lstStyle>
            <a:lvl1pPr lvl="0" algn="ctr">
              <a:spcBef>
                <a:spcPts val="0"/>
              </a:spcBef>
              <a:spcAft>
                <a:spcPts val="0"/>
              </a:spcAft>
              <a:buSzPts val="1400"/>
              <a:buNone/>
              <a:defRPr sz="6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4" name="Google Shape;54;p48"/>
          <p:cNvSpPr txBox="1">
            <a:spLocks noGrp="1"/>
          </p:cNvSpPr>
          <p:nvPr>
            <p:ph type="body" idx="1"/>
          </p:nvPr>
        </p:nvSpPr>
        <p:spPr>
          <a:xfrm>
            <a:off x="887413" y="6527800"/>
            <a:ext cx="11217275" cy="2133600"/>
          </a:xfrm>
          <a:prstGeom prst="rect">
            <a:avLst/>
          </a:prstGeom>
          <a:noFill/>
          <a:ln>
            <a:noFill/>
          </a:ln>
        </p:spPr>
        <p:txBody>
          <a:bodyPr spcFirstLastPara="1" wrap="square" lIns="50800" tIns="50800" rIns="50800" bIns="50800" anchor="ctr" anchorCtr="0">
            <a:noAutofit/>
          </a:bodyPr>
          <a:lstStyle>
            <a:lvl1pPr marL="457200" lvl="0" indent="-228600" algn="l">
              <a:spcBef>
                <a:spcPts val="4200"/>
              </a:spcBef>
              <a:spcAft>
                <a:spcPts val="0"/>
              </a:spcAft>
              <a:buClr>
                <a:srgbClr val="000000"/>
              </a:buClr>
              <a:buSzPts val="2400"/>
              <a:buFont typeface="Helvetica Neue Light"/>
              <a:buNone/>
              <a:defRPr sz="2400"/>
            </a:lvl1pPr>
            <a:lvl2pPr marL="914400" lvl="1" indent="-228600" algn="l">
              <a:spcBef>
                <a:spcPts val="4200"/>
              </a:spcBef>
              <a:spcAft>
                <a:spcPts val="0"/>
              </a:spcAft>
              <a:buClr>
                <a:srgbClr val="000000"/>
              </a:buClr>
              <a:buSzPts val="2000"/>
              <a:buFont typeface="Helvetica Neue Light"/>
              <a:buNone/>
              <a:defRPr sz="2000"/>
            </a:lvl2pPr>
            <a:lvl3pPr marL="1371600" lvl="2" indent="-228600" algn="l">
              <a:spcBef>
                <a:spcPts val="4200"/>
              </a:spcBef>
              <a:spcAft>
                <a:spcPts val="0"/>
              </a:spcAft>
              <a:buClr>
                <a:srgbClr val="000000"/>
              </a:buClr>
              <a:buSzPts val="1800"/>
              <a:buFont typeface="Helvetica Neue Light"/>
              <a:buNone/>
              <a:defRPr sz="1800"/>
            </a:lvl3pPr>
            <a:lvl4pPr marL="1828800" lvl="3" indent="-228600" algn="l">
              <a:spcBef>
                <a:spcPts val="4200"/>
              </a:spcBef>
              <a:spcAft>
                <a:spcPts val="0"/>
              </a:spcAft>
              <a:buClr>
                <a:srgbClr val="000000"/>
              </a:buClr>
              <a:buSzPts val="1600"/>
              <a:buFont typeface="Helvetica Neue Light"/>
              <a:buNone/>
              <a:defRPr sz="1600"/>
            </a:lvl4pPr>
            <a:lvl5pPr marL="2286000" lvl="4" indent="-228600" algn="l">
              <a:spcBef>
                <a:spcPts val="4200"/>
              </a:spcBef>
              <a:spcAft>
                <a:spcPts val="0"/>
              </a:spcAft>
              <a:buClr>
                <a:srgbClr val="000000"/>
              </a:buClr>
              <a:buSzPts val="1600"/>
              <a:buFont typeface="Helvetica Neue Light"/>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55" name="Google Shape;55;p48"/>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
        <p:cNvGrpSpPr/>
        <p:nvPr/>
      </p:nvGrpSpPr>
      <p:grpSpPr>
        <a:xfrm>
          <a:off x="0" y="0"/>
          <a:ext cx="0" cy="0"/>
          <a:chOff x="0" y="0"/>
          <a:chExt cx="0" cy="0"/>
        </a:xfrm>
      </p:grpSpPr>
      <p:sp>
        <p:nvSpPr>
          <p:cNvPr id="14" name="Google Shape;14;p39"/>
          <p:cNvSpPr txBox="1">
            <a:spLocks noGrp="1"/>
          </p:cNvSpPr>
          <p:nvPr>
            <p:ph type="title"/>
          </p:nvPr>
        </p:nvSpPr>
        <p:spPr>
          <a:xfrm>
            <a:off x="952500" y="444500"/>
            <a:ext cx="11099800" cy="215900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5" name="Google Shape;15;p39"/>
          <p:cNvSpPr txBox="1">
            <a:spLocks noGrp="1"/>
          </p:cNvSpPr>
          <p:nvPr>
            <p:ph type="body" idx="1"/>
          </p:nvPr>
        </p:nvSpPr>
        <p:spPr>
          <a:xfrm>
            <a:off x="952500" y="2603500"/>
            <a:ext cx="11099800" cy="6286500"/>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 name="Google Shape;16;p39"/>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
        <p:cNvGrpSpPr/>
        <p:nvPr/>
      </p:nvGrpSpPr>
      <p:grpSpPr>
        <a:xfrm>
          <a:off x="0" y="0"/>
          <a:ext cx="0" cy="0"/>
          <a:chOff x="0" y="0"/>
          <a:chExt cx="0" cy="0"/>
        </a:xfrm>
      </p:grpSpPr>
      <p:sp>
        <p:nvSpPr>
          <p:cNvPr id="18" name="Google Shape;18;p40"/>
          <p:cNvSpPr txBox="1">
            <a:spLocks noGrp="1"/>
          </p:cNvSpPr>
          <p:nvPr>
            <p:ph type="title"/>
          </p:nvPr>
        </p:nvSpPr>
        <p:spPr>
          <a:xfrm rot="5400000">
            <a:off x="6442075" y="3279775"/>
            <a:ext cx="8445500" cy="277495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9" name="Google Shape;19;p40"/>
          <p:cNvSpPr txBox="1">
            <a:spLocks noGrp="1"/>
          </p:cNvSpPr>
          <p:nvPr>
            <p:ph type="body" idx="1"/>
          </p:nvPr>
        </p:nvSpPr>
        <p:spPr>
          <a:xfrm rot="5400000">
            <a:off x="815975" y="581025"/>
            <a:ext cx="8445500" cy="8172450"/>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40"/>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
        <p:cNvGrpSpPr/>
        <p:nvPr/>
      </p:nvGrpSpPr>
      <p:grpSpPr>
        <a:xfrm>
          <a:off x="0" y="0"/>
          <a:ext cx="0" cy="0"/>
          <a:chOff x="0" y="0"/>
          <a:chExt cx="0" cy="0"/>
        </a:xfrm>
      </p:grpSpPr>
      <p:sp>
        <p:nvSpPr>
          <p:cNvPr id="22" name="Google Shape;22;p41"/>
          <p:cNvSpPr txBox="1">
            <a:spLocks noGrp="1"/>
          </p:cNvSpPr>
          <p:nvPr>
            <p:ph type="title"/>
          </p:nvPr>
        </p:nvSpPr>
        <p:spPr>
          <a:xfrm>
            <a:off x="952500" y="444500"/>
            <a:ext cx="11099800" cy="215900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41"/>
          <p:cNvSpPr txBox="1">
            <a:spLocks noGrp="1"/>
          </p:cNvSpPr>
          <p:nvPr>
            <p:ph type="body" idx="1"/>
          </p:nvPr>
        </p:nvSpPr>
        <p:spPr>
          <a:xfrm rot="5400000">
            <a:off x="3359150" y="196850"/>
            <a:ext cx="6286500" cy="11099800"/>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1"/>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5"/>
        <p:cNvGrpSpPr/>
        <p:nvPr/>
      </p:nvGrpSpPr>
      <p:grpSpPr>
        <a:xfrm>
          <a:off x="0" y="0"/>
          <a:ext cx="0" cy="0"/>
          <a:chOff x="0" y="0"/>
          <a:chExt cx="0" cy="0"/>
        </a:xfrm>
      </p:grpSpPr>
      <p:sp>
        <p:nvSpPr>
          <p:cNvPr id="26" name="Google Shape;26;p42"/>
          <p:cNvSpPr txBox="1">
            <a:spLocks noGrp="1"/>
          </p:cNvSpPr>
          <p:nvPr>
            <p:ph type="title"/>
          </p:nvPr>
        </p:nvSpPr>
        <p:spPr>
          <a:xfrm>
            <a:off x="895350" y="650875"/>
            <a:ext cx="4194175" cy="2274888"/>
          </a:xfrm>
          <a:prstGeom prst="rect">
            <a:avLst/>
          </a:prstGeom>
          <a:noFill/>
          <a:ln>
            <a:noFill/>
          </a:ln>
        </p:spPr>
        <p:txBody>
          <a:bodyPr spcFirstLastPara="1" wrap="square" lIns="50800" tIns="50800" rIns="50800" bIns="50800" anchor="b" anchorCtr="0">
            <a:noAutofit/>
          </a:bodyPr>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7" name="Google Shape;27;p42"/>
          <p:cNvSpPr>
            <a:spLocks noGrp="1"/>
          </p:cNvSpPr>
          <p:nvPr>
            <p:ph type="pic" idx="2"/>
          </p:nvPr>
        </p:nvSpPr>
        <p:spPr>
          <a:xfrm>
            <a:off x="5529263" y="1404938"/>
            <a:ext cx="6583362" cy="6931025"/>
          </a:xfrm>
          <a:prstGeom prst="rect">
            <a:avLst/>
          </a:prstGeom>
          <a:noFill/>
          <a:ln>
            <a:noFill/>
          </a:ln>
        </p:spPr>
      </p:sp>
      <p:sp>
        <p:nvSpPr>
          <p:cNvPr id="28" name="Google Shape;28;p42"/>
          <p:cNvSpPr txBox="1">
            <a:spLocks noGrp="1"/>
          </p:cNvSpPr>
          <p:nvPr>
            <p:ph type="body" idx="1"/>
          </p:nvPr>
        </p:nvSpPr>
        <p:spPr>
          <a:xfrm>
            <a:off x="895350" y="2925763"/>
            <a:ext cx="4194175" cy="5421312"/>
          </a:xfrm>
          <a:prstGeom prst="rect">
            <a:avLst/>
          </a:prstGeom>
          <a:noFill/>
          <a:ln>
            <a:noFill/>
          </a:ln>
        </p:spPr>
        <p:txBody>
          <a:bodyPr spcFirstLastPara="1" wrap="square" lIns="50800" tIns="50800" rIns="50800" bIns="50800" anchor="ctr" anchorCtr="0">
            <a:noAutofit/>
          </a:bodyPr>
          <a:lstStyle>
            <a:lvl1pPr marL="457200" lvl="0" indent="-228600" algn="l">
              <a:spcBef>
                <a:spcPts val="4200"/>
              </a:spcBef>
              <a:spcAft>
                <a:spcPts val="0"/>
              </a:spcAft>
              <a:buClr>
                <a:srgbClr val="000000"/>
              </a:buClr>
              <a:buSzPts val="1600"/>
              <a:buFont typeface="Helvetica Neue Light"/>
              <a:buNone/>
              <a:defRPr sz="1600"/>
            </a:lvl1pPr>
            <a:lvl2pPr marL="914400" lvl="1" indent="-228600" algn="l">
              <a:spcBef>
                <a:spcPts val="4200"/>
              </a:spcBef>
              <a:spcAft>
                <a:spcPts val="0"/>
              </a:spcAft>
              <a:buClr>
                <a:srgbClr val="000000"/>
              </a:buClr>
              <a:buSzPts val="1400"/>
              <a:buFont typeface="Helvetica Neue Light"/>
              <a:buNone/>
              <a:defRPr sz="1400"/>
            </a:lvl2pPr>
            <a:lvl3pPr marL="1371600" lvl="2" indent="-228600" algn="l">
              <a:spcBef>
                <a:spcPts val="4200"/>
              </a:spcBef>
              <a:spcAft>
                <a:spcPts val="0"/>
              </a:spcAft>
              <a:buClr>
                <a:srgbClr val="000000"/>
              </a:buClr>
              <a:buSzPts val="1200"/>
              <a:buFont typeface="Helvetica Neue Light"/>
              <a:buNone/>
              <a:defRPr sz="1200"/>
            </a:lvl3pPr>
            <a:lvl4pPr marL="1828800" lvl="3" indent="-228600" algn="l">
              <a:spcBef>
                <a:spcPts val="4200"/>
              </a:spcBef>
              <a:spcAft>
                <a:spcPts val="0"/>
              </a:spcAft>
              <a:buClr>
                <a:srgbClr val="000000"/>
              </a:buClr>
              <a:buSzPts val="1000"/>
              <a:buFont typeface="Helvetica Neue Light"/>
              <a:buNone/>
              <a:defRPr sz="1000"/>
            </a:lvl4pPr>
            <a:lvl5pPr marL="2286000" lvl="4" indent="-228600" algn="l">
              <a:spcBef>
                <a:spcPts val="4200"/>
              </a:spcBef>
              <a:spcAft>
                <a:spcPts val="0"/>
              </a:spcAft>
              <a:buClr>
                <a:srgbClr val="000000"/>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9" name="Google Shape;29;p42"/>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0"/>
        <p:cNvGrpSpPr/>
        <p:nvPr/>
      </p:nvGrpSpPr>
      <p:grpSpPr>
        <a:xfrm>
          <a:off x="0" y="0"/>
          <a:ext cx="0" cy="0"/>
          <a:chOff x="0" y="0"/>
          <a:chExt cx="0" cy="0"/>
        </a:xfrm>
      </p:grpSpPr>
      <p:sp>
        <p:nvSpPr>
          <p:cNvPr id="31" name="Google Shape;31;p43"/>
          <p:cNvSpPr txBox="1">
            <a:spLocks noGrp="1"/>
          </p:cNvSpPr>
          <p:nvPr>
            <p:ph type="title"/>
          </p:nvPr>
        </p:nvSpPr>
        <p:spPr>
          <a:xfrm>
            <a:off x="895350" y="650875"/>
            <a:ext cx="4194175" cy="2274888"/>
          </a:xfrm>
          <a:prstGeom prst="rect">
            <a:avLst/>
          </a:prstGeom>
          <a:noFill/>
          <a:ln>
            <a:noFill/>
          </a:ln>
        </p:spPr>
        <p:txBody>
          <a:bodyPr spcFirstLastPara="1" wrap="square" lIns="50800" tIns="50800" rIns="50800" bIns="50800" anchor="b" anchorCtr="0">
            <a:noAutofit/>
          </a:bodyPr>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43"/>
          <p:cNvSpPr txBox="1">
            <a:spLocks noGrp="1"/>
          </p:cNvSpPr>
          <p:nvPr>
            <p:ph type="body" idx="1"/>
          </p:nvPr>
        </p:nvSpPr>
        <p:spPr>
          <a:xfrm>
            <a:off x="5529263" y="1404938"/>
            <a:ext cx="6583362" cy="6931025"/>
          </a:xfrm>
          <a:prstGeom prst="rect">
            <a:avLst/>
          </a:prstGeom>
          <a:noFill/>
          <a:ln>
            <a:noFill/>
          </a:ln>
        </p:spPr>
        <p:txBody>
          <a:bodyPr spcFirstLastPara="1" wrap="square" lIns="50800" tIns="50800" rIns="50800" bIns="50800" anchor="ctr" anchorCtr="0">
            <a:noAutofit/>
          </a:bodyPr>
          <a:lstStyle>
            <a:lvl1pPr marL="457200" lvl="0" indent="-431800" algn="l">
              <a:spcBef>
                <a:spcPts val="4200"/>
              </a:spcBef>
              <a:spcAft>
                <a:spcPts val="0"/>
              </a:spcAft>
              <a:buClr>
                <a:srgbClr val="000000"/>
              </a:buClr>
              <a:buSzPts val="3200"/>
              <a:buFont typeface="Helvetica Neue Light"/>
              <a:buChar char="•"/>
              <a:defRPr sz="3200"/>
            </a:lvl1pPr>
            <a:lvl2pPr marL="914400" lvl="1" indent="-406400" algn="l">
              <a:spcBef>
                <a:spcPts val="4200"/>
              </a:spcBef>
              <a:spcAft>
                <a:spcPts val="0"/>
              </a:spcAft>
              <a:buClr>
                <a:srgbClr val="000000"/>
              </a:buClr>
              <a:buSzPts val="2800"/>
              <a:buFont typeface="Helvetica Neue Light"/>
              <a:buChar char="•"/>
              <a:defRPr sz="2800"/>
            </a:lvl2pPr>
            <a:lvl3pPr marL="1371600" lvl="2" indent="-381000" algn="l">
              <a:spcBef>
                <a:spcPts val="4200"/>
              </a:spcBef>
              <a:spcAft>
                <a:spcPts val="0"/>
              </a:spcAft>
              <a:buClr>
                <a:srgbClr val="000000"/>
              </a:buClr>
              <a:buSzPts val="2400"/>
              <a:buFont typeface="Helvetica Neue Light"/>
              <a:buChar char="•"/>
              <a:defRPr sz="2400"/>
            </a:lvl3pPr>
            <a:lvl4pPr marL="1828800" lvl="3" indent="-355600" algn="l">
              <a:spcBef>
                <a:spcPts val="4200"/>
              </a:spcBef>
              <a:spcAft>
                <a:spcPts val="0"/>
              </a:spcAft>
              <a:buClr>
                <a:srgbClr val="000000"/>
              </a:buClr>
              <a:buSzPts val="2000"/>
              <a:buFont typeface="Helvetica Neue Light"/>
              <a:buChar char="•"/>
              <a:defRPr sz="2000"/>
            </a:lvl4pPr>
            <a:lvl5pPr marL="2286000" lvl="4" indent="-355600" algn="l">
              <a:spcBef>
                <a:spcPts val="4200"/>
              </a:spcBef>
              <a:spcAft>
                <a:spcPts val="0"/>
              </a:spcAft>
              <a:buClr>
                <a:srgbClr val="000000"/>
              </a:buClr>
              <a:buSzPts val="2000"/>
              <a:buFont typeface="Helvetica Neue Light"/>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3" name="Google Shape;33;p43"/>
          <p:cNvSpPr txBox="1">
            <a:spLocks noGrp="1"/>
          </p:cNvSpPr>
          <p:nvPr>
            <p:ph type="body" idx="2"/>
          </p:nvPr>
        </p:nvSpPr>
        <p:spPr>
          <a:xfrm>
            <a:off x="895350" y="2925763"/>
            <a:ext cx="4194175" cy="5421312"/>
          </a:xfrm>
          <a:prstGeom prst="rect">
            <a:avLst/>
          </a:prstGeom>
          <a:noFill/>
          <a:ln>
            <a:noFill/>
          </a:ln>
        </p:spPr>
        <p:txBody>
          <a:bodyPr spcFirstLastPara="1" wrap="square" lIns="50800" tIns="50800" rIns="50800" bIns="50800" anchor="ctr" anchorCtr="0">
            <a:noAutofit/>
          </a:bodyPr>
          <a:lstStyle>
            <a:lvl1pPr marL="457200" lvl="0" indent="-228600" algn="l">
              <a:spcBef>
                <a:spcPts val="4200"/>
              </a:spcBef>
              <a:spcAft>
                <a:spcPts val="0"/>
              </a:spcAft>
              <a:buClr>
                <a:srgbClr val="000000"/>
              </a:buClr>
              <a:buSzPts val="1600"/>
              <a:buFont typeface="Helvetica Neue Light"/>
              <a:buNone/>
              <a:defRPr sz="1600"/>
            </a:lvl1pPr>
            <a:lvl2pPr marL="914400" lvl="1" indent="-228600" algn="l">
              <a:spcBef>
                <a:spcPts val="4200"/>
              </a:spcBef>
              <a:spcAft>
                <a:spcPts val="0"/>
              </a:spcAft>
              <a:buClr>
                <a:srgbClr val="000000"/>
              </a:buClr>
              <a:buSzPts val="1400"/>
              <a:buFont typeface="Helvetica Neue Light"/>
              <a:buNone/>
              <a:defRPr sz="1400"/>
            </a:lvl2pPr>
            <a:lvl3pPr marL="1371600" lvl="2" indent="-228600" algn="l">
              <a:spcBef>
                <a:spcPts val="4200"/>
              </a:spcBef>
              <a:spcAft>
                <a:spcPts val="0"/>
              </a:spcAft>
              <a:buClr>
                <a:srgbClr val="000000"/>
              </a:buClr>
              <a:buSzPts val="1200"/>
              <a:buFont typeface="Helvetica Neue Light"/>
              <a:buNone/>
              <a:defRPr sz="1200"/>
            </a:lvl3pPr>
            <a:lvl4pPr marL="1828800" lvl="3" indent="-228600" algn="l">
              <a:spcBef>
                <a:spcPts val="4200"/>
              </a:spcBef>
              <a:spcAft>
                <a:spcPts val="0"/>
              </a:spcAft>
              <a:buClr>
                <a:srgbClr val="000000"/>
              </a:buClr>
              <a:buSzPts val="1000"/>
              <a:buFont typeface="Helvetica Neue Light"/>
              <a:buNone/>
              <a:defRPr sz="1000"/>
            </a:lvl4pPr>
            <a:lvl5pPr marL="2286000" lvl="4" indent="-228600" algn="l">
              <a:spcBef>
                <a:spcPts val="4200"/>
              </a:spcBef>
              <a:spcAft>
                <a:spcPts val="0"/>
              </a:spcAft>
              <a:buClr>
                <a:srgbClr val="000000"/>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4" name="Google Shape;34;p43"/>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
        <p:nvSpPr>
          <p:cNvPr id="36" name="Google Shape;36;p44"/>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45"/>
          <p:cNvSpPr txBox="1">
            <a:spLocks noGrp="1"/>
          </p:cNvSpPr>
          <p:nvPr>
            <p:ph type="title"/>
          </p:nvPr>
        </p:nvSpPr>
        <p:spPr>
          <a:xfrm>
            <a:off x="952500" y="444500"/>
            <a:ext cx="11099800" cy="215900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 name="Google Shape;39;p45"/>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46"/>
          <p:cNvSpPr txBox="1">
            <a:spLocks noGrp="1"/>
          </p:cNvSpPr>
          <p:nvPr>
            <p:ph type="title"/>
          </p:nvPr>
        </p:nvSpPr>
        <p:spPr>
          <a:xfrm>
            <a:off x="895350" y="519113"/>
            <a:ext cx="11217275" cy="1885950"/>
          </a:xfrm>
          <a:prstGeom prst="rect">
            <a:avLst/>
          </a:prstGeom>
          <a:noFill/>
          <a:ln>
            <a:noFill/>
          </a:ln>
        </p:spPr>
        <p:txBody>
          <a:bodyPr spcFirstLastPara="1" wrap="square" lIns="50800" tIns="50800" rIns="50800" bIns="50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2" name="Google Shape;42;p46"/>
          <p:cNvSpPr txBox="1">
            <a:spLocks noGrp="1"/>
          </p:cNvSpPr>
          <p:nvPr>
            <p:ph type="body" idx="1"/>
          </p:nvPr>
        </p:nvSpPr>
        <p:spPr>
          <a:xfrm>
            <a:off x="895350" y="2390775"/>
            <a:ext cx="5502275" cy="1171575"/>
          </a:xfrm>
          <a:prstGeom prst="rect">
            <a:avLst/>
          </a:prstGeom>
          <a:noFill/>
          <a:ln>
            <a:noFill/>
          </a:ln>
        </p:spPr>
        <p:txBody>
          <a:bodyPr spcFirstLastPara="1" wrap="square" lIns="50800" tIns="50800" rIns="50800" bIns="50800" anchor="b" anchorCtr="0">
            <a:noAutofit/>
          </a:bodyPr>
          <a:lstStyle>
            <a:lvl1pPr marL="457200" lvl="0" indent="-228600" algn="l">
              <a:spcBef>
                <a:spcPts val="4200"/>
              </a:spcBef>
              <a:spcAft>
                <a:spcPts val="0"/>
              </a:spcAft>
              <a:buClr>
                <a:srgbClr val="000000"/>
              </a:buClr>
              <a:buSzPts val="2400"/>
              <a:buFont typeface="Helvetica Neue Light"/>
              <a:buNone/>
              <a:defRPr sz="2400" b="1"/>
            </a:lvl1pPr>
            <a:lvl2pPr marL="914400" lvl="1" indent="-228600" algn="l">
              <a:spcBef>
                <a:spcPts val="4200"/>
              </a:spcBef>
              <a:spcAft>
                <a:spcPts val="0"/>
              </a:spcAft>
              <a:buClr>
                <a:srgbClr val="000000"/>
              </a:buClr>
              <a:buSzPts val="2000"/>
              <a:buFont typeface="Helvetica Neue Light"/>
              <a:buNone/>
              <a:defRPr sz="2000" b="1"/>
            </a:lvl2pPr>
            <a:lvl3pPr marL="1371600" lvl="2" indent="-228600" algn="l">
              <a:spcBef>
                <a:spcPts val="4200"/>
              </a:spcBef>
              <a:spcAft>
                <a:spcPts val="0"/>
              </a:spcAft>
              <a:buClr>
                <a:srgbClr val="000000"/>
              </a:buClr>
              <a:buSzPts val="1800"/>
              <a:buFont typeface="Helvetica Neue Light"/>
              <a:buNone/>
              <a:defRPr sz="1800" b="1"/>
            </a:lvl3pPr>
            <a:lvl4pPr marL="1828800" lvl="3" indent="-228600" algn="l">
              <a:spcBef>
                <a:spcPts val="4200"/>
              </a:spcBef>
              <a:spcAft>
                <a:spcPts val="0"/>
              </a:spcAft>
              <a:buClr>
                <a:srgbClr val="000000"/>
              </a:buClr>
              <a:buSzPts val="1600"/>
              <a:buFont typeface="Helvetica Neue Light"/>
              <a:buNone/>
              <a:defRPr sz="1600" b="1"/>
            </a:lvl4pPr>
            <a:lvl5pPr marL="2286000" lvl="4" indent="-228600" algn="l">
              <a:spcBef>
                <a:spcPts val="4200"/>
              </a:spcBef>
              <a:spcAft>
                <a:spcPts val="0"/>
              </a:spcAft>
              <a:buClr>
                <a:srgbClr val="000000"/>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46"/>
          <p:cNvSpPr txBox="1">
            <a:spLocks noGrp="1"/>
          </p:cNvSpPr>
          <p:nvPr>
            <p:ph type="body" idx="2"/>
          </p:nvPr>
        </p:nvSpPr>
        <p:spPr>
          <a:xfrm>
            <a:off x="895350" y="3562350"/>
            <a:ext cx="5502275" cy="5240338"/>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46"/>
          <p:cNvSpPr txBox="1">
            <a:spLocks noGrp="1"/>
          </p:cNvSpPr>
          <p:nvPr>
            <p:ph type="body" idx="3"/>
          </p:nvPr>
        </p:nvSpPr>
        <p:spPr>
          <a:xfrm>
            <a:off x="6583363" y="2390775"/>
            <a:ext cx="5529262" cy="1171575"/>
          </a:xfrm>
          <a:prstGeom prst="rect">
            <a:avLst/>
          </a:prstGeom>
          <a:noFill/>
          <a:ln>
            <a:noFill/>
          </a:ln>
        </p:spPr>
        <p:txBody>
          <a:bodyPr spcFirstLastPara="1" wrap="square" lIns="50800" tIns="50800" rIns="50800" bIns="50800" anchor="b" anchorCtr="0">
            <a:noAutofit/>
          </a:bodyPr>
          <a:lstStyle>
            <a:lvl1pPr marL="457200" lvl="0" indent="-228600" algn="l">
              <a:spcBef>
                <a:spcPts val="4200"/>
              </a:spcBef>
              <a:spcAft>
                <a:spcPts val="0"/>
              </a:spcAft>
              <a:buClr>
                <a:srgbClr val="000000"/>
              </a:buClr>
              <a:buSzPts val="2400"/>
              <a:buFont typeface="Helvetica Neue Light"/>
              <a:buNone/>
              <a:defRPr sz="2400" b="1"/>
            </a:lvl1pPr>
            <a:lvl2pPr marL="914400" lvl="1" indent="-228600" algn="l">
              <a:spcBef>
                <a:spcPts val="4200"/>
              </a:spcBef>
              <a:spcAft>
                <a:spcPts val="0"/>
              </a:spcAft>
              <a:buClr>
                <a:srgbClr val="000000"/>
              </a:buClr>
              <a:buSzPts val="2000"/>
              <a:buFont typeface="Helvetica Neue Light"/>
              <a:buNone/>
              <a:defRPr sz="2000" b="1"/>
            </a:lvl2pPr>
            <a:lvl3pPr marL="1371600" lvl="2" indent="-228600" algn="l">
              <a:spcBef>
                <a:spcPts val="4200"/>
              </a:spcBef>
              <a:spcAft>
                <a:spcPts val="0"/>
              </a:spcAft>
              <a:buClr>
                <a:srgbClr val="000000"/>
              </a:buClr>
              <a:buSzPts val="1800"/>
              <a:buFont typeface="Helvetica Neue Light"/>
              <a:buNone/>
              <a:defRPr sz="1800" b="1"/>
            </a:lvl3pPr>
            <a:lvl4pPr marL="1828800" lvl="3" indent="-228600" algn="l">
              <a:spcBef>
                <a:spcPts val="4200"/>
              </a:spcBef>
              <a:spcAft>
                <a:spcPts val="0"/>
              </a:spcAft>
              <a:buClr>
                <a:srgbClr val="000000"/>
              </a:buClr>
              <a:buSzPts val="1600"/>
              <a:buFont typeface="Helvetica Neue Light"/>
              <a:buNone/>
              <a:defRPr sz="1600" b="1"/>
            </a:lvl4pPr>
            <a:lvl5pPr marL="2286000" lvl="4" indent="-228600" algn="l">
              <a:spcBef>
                <a:spcPts val="4200"/>
              </a:spcBef>
              <a:spcAft>
                <a:spcPts val="0"/>
              </a:spcAft>
              <a:buClr>
                <a:srgbClr val="000000"/>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46"/>
          <p:cNvSpPr txBox="1">
            <a:spLocks noGrp="1"/>
          </p:cNvSpPr>
          <p:nvPr>
            <p:ph type="body" idx="4"/>
          </p:nvPr>
        </p:nvSpPr>
        <p:spPr>
          <a:xfrm>
            <a:off x="6583363" y="3562350"/>
            <a:ext cx="5529262" cy="5240338"/>
          </a:xfrm>
          <a:prstGeom prst="rect">
            <a:avLst/>
          </a:prstGeom>
          <a:noFill/>
          <a:ln>
            <a:noFill/>
          </a:ln>
        </p:spPr>
        <p:txBody>
          <a:bodyPr spcFirstLastPara="1" wrap="square" lIns="50800" tIns="50800" rIns="50800" bIns="50800" anchor="ctr" anchorCtr="0">
            <a:noAutofit/>
          </a:bodyPr>
          <a:lstStyle>
            <a:lvl1pPr marL="457200" lvl="0" indent="-342900" algn="l">
              <a:spcBef>
                <a:spcPts val="4200"/>
              </a:spcBef>
              <a:spcAft>
                <a:spcPts val="0"/>
              </a:spcAft>
              <a:buClr>
                <a:srgbClr val="000000"/>
              </a:buClr>
              <a:buSzPts val="1800"/>
              <a:buChar char="•"/>
              <a:defRPr/>
            </a:lvl1pPr>
            <a:lvl2pPr marL="914400" lvl="1" indent="-342900" algn="l">
              <a:spcBef>
                <a:spcPts val="4200"/>
              </a:spcBef>
              <a:spcAft>
                <a:spcPts val="0"/>
              </a:spcAft>
              <a:buClr>
                <a:srgbClr val="000000"/>
              </a:buClr>
              <a:buSzPts val="1800"/>
              <a:buChar char="•"/>
              <a:defRPr/>
            </a:lvl2pPr>
            <a:lvl3pPr marL="1371600" lvl="2" indent="-342900" algn="l">
              <a:spcBef>
                <a:spcPts val="4200"/>
              </a:spcBef>
              <a:spcAft>
                <a:spcPts val="0"/>
              </a:spcAft>
              <a:buClr>
                <a:srgbClr val="000000"/>
              </a:buClr>
              <a:buSzPts val="1800"/>
              <a:buChar char="•"/>
              <a:defRPr/>
            </a:lvl3pPr>
            <a:lvl4pPr marL="1828800" lvl="3" indent="-342900" algn="l">
              <a:spcBef>
                <a:spcPts val="4200"/>
              </a:spcBef>
              <a:spcAft>
                <a:spcPts val="0"/>
              </a:spcAft>
              <a:buClr>
                <a:srgbClr val="000000"/>
              </a:buClr>
              <a:buSzPts val="1800"/>
              <a:buChar char="•"/>
              <a:defRPr/>
            </a:lvl4pPr>
            <a:lvl5pPr marL="2286000" lvl="4" indent="-342900" algn="l">
              <a:spcBef>
                <a:spcPts val="42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46"/>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1800"/>
              <a:buFont typeface="Helvetica Neue Light"/>
              <a:buNone/>
              <a:defRPr sz="18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37"/>
          <p:cNvSpPr txBox="1">
            <a:spLocks noGrp="1"/>
          </p:cNvSpPr>
          <p:nvPr>
            <p:ph type="title"/>
          </p:nvPr>
        </p:nvSpPr>
        <p:spPr>
          <a:xfrm>
            <a:off x="952500" y="444500"/>
            <a:ext cx="11099800" cy="2159000"/>
          </a:xfrm>
          <a:prstGeom prst="rect">
            <a:avLst/>
          </a:prstGeom>
          <a:noFill/>
          <a:ln>
            <a:noFill/>
          </a:ln>
        </p:spPr>
        <p:txBody>
          <a:bodyPr spcFirstLastPara="1" wrap="square" lIns="50800" tIns="50800" rIns="50800" bIns="50800" anchor="ctr" anchorCtr="0">
            <a:noAutofit/>
          </a:bodyPr>
          <a:lstStyle>
            <a:lvl1pPr marR="0" lvl="0"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1pPr>
            <a:lvl2pPr marR="0" lvl="1"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2pPr>
            <a:lvl3pPr marR="0" lvl="2"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3pPr>
            <a:lvl4pPr marR="0" lvl="3"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4pPr>
            <a:lvl5pPr marR="0" lvl="4"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5pPr>
            <a:lvl6pPr marR="0" lvl="5"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6pPr>
            <a:lvl7pPr marR="0" lvl="6"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7pPr>
            <a:lvl8pPr marR="0" lvl="7"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8pPr>
            <a:lvl9pPr marR="0" lvl="8" algn="ctr" rtl="0">
              <a:spcBef>
                <a:spcPts val="0"/>
              </a:spcBef>
              <a:spcAft>
                <a:spcPts val="0"/>
              </a:spcAft>
              <a:buSzPts val="1400"/>
              <a:buNone/>
              <a:defRPr sz="80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7" name="Google Shape;7;p37"/>
          <p:cNvSpPr txBox="1">
            <a:spLocks noGrp="1"/>
          </p:cNvSpPr>
          <p:nvPr>
            <p:ph type="sldNum" idx="12"/>
          </p:nvPr>
        </p:nvSpPr>
        <p:spPr>
          <a:xfrm>
            <a:off x="6310312" y="9251950"/>
            <a:ext cx="369887" cy="3810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1800"/>
              <a:buFont typeface="Helvetica Neue Light"/>
              <a:buNone/>
              <a:defRPr sz="18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
        <p:nvSpPr>
          <p:cNvPr id="8" name="Google Shape;8;p37"/>
          <p:cNvSpPr txBox="1">
            <a:spLocks noGrp="1"/>
          </p:cNvSpPr>
          <p:nvPr>
            <p:ph type="body" idx="1"/>
          </p:nvPr>
        </p:nvSpPr>
        <p:spPr>
          <a:xfrm>
            <a:off x="952500" y="2603500"/>
            <a:ext cx="11099800" cy="6286500"/>
          </a:xfrm>
          <a:prstGeom prst="rect">
            <a:avLst/>
          </a:prstGeom>
          <a:noFill/>
          <a:ln>
            <a:noFill/>
          </a:ln>
        </p:spPr>
        <p:txBody>
          <a:bodyPr spcFirstLastPara="1" wrap="square" lIns="50800" tIns="50800" rIns="50800" bIns="50800" anchor="ctr" anchorCtr="0">
            <a:noAutofit/>
          </a:bodyPr>
          <a:lstStyle>
            <a:lvl1pPr marL="457200" marR="0" lvl="0" indent="-457200" algn="l" rtl="0">
              <a:spcBef>
                <a:spcPts val="4200"/>
              </a:spcBef>
              <a:spcAft>
                <a:spcPts val="0"/>
              </a:spcAft>
              <a:buClr>
                <a:srgbClr val="000000"/>
              </a:buClr>
              <a:buSzPts val="3600"/>
              <a:buFont typeface="Helvetica Neue Light"/>
              <a:buChar char="•"/>
              <a:defRPr sz="3600" b="0" i="0" u="none" strike="noStrike" cap="none">
                <a:solidFill>
                  <a:srgbClr val="000000"/>
                </a:solidFill>
                <a:latin typeface="Helvetica Neue Light"/>
                <a:ea typeface="Helvetica Neue Light"/>
                <a:cs typeface="Helvetica Neue Light"/>
                <a:sym typeface="Helvetica Neue Light"/>
              </a:defRPr>
            </a:lvl1pPr>
            <a:lvl2pPr marL="914400" marR="0" lvl="1" indent="-457200" algn="l" rtl="0">
              <a:spcBef>
                <a:spcPts val="4200"/>
              </a:spcBef>
              <a:spcAft>
                <a:spcPts val="0"/>
              </a:spcAft>
              <a:buClr>
                <a:srgbClr val="000000"/>
              </a:buClr>
              <a:buSzPts val="3600"/>
              <a:buFont typeface="Helvetica Neue Light"/>
              <a:buChar char="•"/>
              <a:defRPr sz="3600" b="0" i="0" u="none" strike="noStrike" cap="none">
                <a:solidFill>
                  <a:srgbClr val="000000"/>
                </a:solidFill>
                <a:latin typeface="Helvetica Neue Light"/>
                <a:ea typeface="Helvetica Neue Light"/>
                <a:cs typeface="Helvetica Neue Light"/>
                <a:sym typeface="Helvetica Neue Light"/>
              </a:defRPr>
            </a:lvl2pPr>
            <a:lvl3pPr marL="1371600" marR="0" lvl="2" indent="-457200" algn="l" rtl="0">
              <a:spcBef>
                <a:spcPts val="4200"/>
              </a:spcBef>
              <a:spcAft>
                <a:spcPts val="0"/>
              </a:spcAft>
              <a:buClr>
                <a:srgbClr val="000000"/>
              </a:buClr>
              <a:buSzPts val="3600"/>
              <a:buFont typeface="Helvetica Neue Light"/>
              <a:buChar char="•"/>
              <a:defRPr sz="3600" b="0" i="0" u="none" strike="noStrike" cap="none">
                <a:solidFill>
                  <a:srgbClr val="000000"/>
                </a:solidFill>
                <a:latin typeface="Helvetica Neue Light"/>
                <a:ea typeface="Helvetica Neue Light"/>
                <a:cs typeface="Helvetica Neue Light"/>
                <a:sym typeface="Helvetica Neue Light"/>
              </a:defRPr>
            </a:lvl3pPr>
            <a:lvl4pPr marL="1828800" marR="0" lvl="3" indent="-457200" algn="l" rtl="0">
              <a:spcBef>
                <a:spcPts val="4200"/>
              </a:spcBef>
              <a:spcAft>
                <a:spcPts val="0"/>
              </a:spcAft>
              <a:buClr>
                <a:srgbClr val="000000"/>
              </a:buClr>
              <a:buSzPts val="3600"/>
              <a:buFont typeface="Helvetica Neue Light"/>
              <a:buChar char="•"/>
              <a:defRPr sz="3600" b="0" i="0" u="none" strike="noStrike" cap="none">
                <a:solidFill>
                  <a:srgbClr val="000000"/>
                </a:solidFill>
                <a:latin typeface="Helvetica Neue Light"/>
                <a:ea typeface="Helvetica Neue Light"/>
                <a:cs typeface="Helvetica Neue Light"/>
                <a:sym typeface="Helvetica Neue Light"/>
              </a:defRPr>
            </a:lvl4pPr>
            <a:lvl5pPr marL="2286000" marR="0" lvl="4" indent="-457200" algn="l" rtl="0">
              <a:spcBef>
                <a:spcPts val="4200"/>
              </a:spcBef>
              <a:spcAft>
                <a:spcPts val="0"/>
              </a:spcAft>
              <a:buClr>
                <a:srgbClr val="000000"/>
              </a:buClr>
              <a:buSzPts val="3600"/>
              <a:buFont typeface="Helvetica Neue Light"/>
              <a:buChar char="•"/>
              <a:defRPr sz="3600" b="0" i="0" u="none" strike="noStrike" cap="none">
                <a:solidFill>
                  <a:srgbClr val="000000"/>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Helvetica Neue Light"/>
                <a:ea typeface="Helvetica Neue Light"/>
                <a:cs typeface="Helvetica Neue Light"/>
                <a:sym typeface="Helvetica Neue Light"/>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Helvetica Neue Light"/>
                <a:ea typeface="Helvetica Neue Light"/>
                <a:cs typeface="Helvetica Neue Light"/>
                <a:sym typeface="Helvetica Neue Light"/>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Helvetica Neue Light"/>
                <a:ea typeface="Helvetica Neue Light"/>
                <a:cs typeface="Helvetica Neue Light"/>
                <a:sym typeface="Helvetica Neue Light"/>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Helvetica Neue Light"/>
                <a:ea typeface="Helvetica Neue Light"/>
                <a:cs typeface="Helvetica Neue Light"/>
                <a:sym typeface="Helvetica Neue Ligh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ctrTitle"/>
          </p:nvPr>
        </p:nvSpPr>
        <p:spPr>
          <a:xfrm>
            <a:off x="1270000" y="2914650"/>
            <a:ext cx="10464800" cy="1330325"/>
          </a:xfrm>
          <a:prstGeom prst="rect">
            <a:avLst/>
          </a:prstGeom>
          <a:noFill/>
          <a:ln>
            <a:noFill/>
          </a:ln>
        </p:spPr>
        <p:txBody>
          <a:bodyPr spcFirstLastPara="1" wrap="square" lIns="50800" tIns="50800" rIns="50800" bIns="50800" anchor="b" anchorCtr="0">
            <a:noAutofit/>
          </a:bodyPr>
          <a:lstStyle/>
          <a:p>
            <a:pPr marL="0" lvl="0" indent="0" algn="ctr" rtl="0">
              <a:lnSpc>
                <a:spcPct val="100000"/>
              </a:lnSpc>
              <a:spcBef>
                <a:spcPts val="0"/>
              </a:spcBef>
              <a:spcAft>
                <a:spcPts val="0"/>
              </a:spcAft>
              <a:buClr>
                <a:srgbClr val="000000"/>
              </a:buClr>
              <a:buSzPts val="6000"/>
              <a:buFont typeface="Helvetica Neue Light"/>
              <a:buNone/>
            </a:pPr>
            <a:r>
              <a:rPr lang="en-US" sz="6000" b="1" i="0" u="none">
                <a:solidFill>
                  <a:srgbClr val="000000"/>
                </a:solidFill>
                <a:latin typeface="Helvetica Neue Light"/>
                <a:ea typeface="Helvetica Neue Light"/>
                <a:cs typeface="Helvetica Neue Light"/>
                <a:sym typeface="Helvetica Neue Light"/>
              </a:rPr>
              <a:t>Concepte de afaceri în IT</a:t>
            </a:r>
            <a:endParaRPr/>
          </a:p>
        </p:txBody>
      </p:sp>
      <p:sp>
        <p:nvSpPr>
          <p:cNvPr id="61" name="Google Shape;61;p1"/>
          <p:cNvSpPr txBox="1">
            <a:spLocks noGrp="1"/>
          </p:cNvSpPr>
          <p:nvPr>
            <p:ph type="subTitle" idx="1"/>
          </p:nvPr>
        </p:nvSpPr>
        <p:spPr>
          <a:xfrm>
            <a:off x="1270000" y="4635500"/>
            <a:ext cx="10464800" cy="698500"/>
          </a:xfrm>
          <a:prstGeom prst="rect">
            <a:avLst/>
          </a:prstGeom>
          <a:noFill/>
          <a:ln>
            <a:noFill/>
          </a:ln>
        </p:spPr>
        <p:txBody>
          <a:bodyPr spcFirstLastPara="1" wrap="square" lIns="50800" tIns="50800" rIns="50800" bIns="50800" anchor="t" anchorCtr="0">
            <a:noAutofit/>
          </a:bodyPr>
          <a:lstStyle/>
          <a:p>
            <a:pPr marL="0" lvl="0" indent="0" algn="ctr" rtl="0">
              <a:lnSpc>
                <a:spcPct val="100000"/>
              </a:lnSpc>
              <a:spcBef>
                <a:spcPts val="0"/>
              </a:spcBef>
              <a:spcAft>
                <a:spcPts val="0"/>
              </a:spcAft>
              <a:buClr>
                <a:srgbClr val="1A1A1A"/>
              </a:buClr>
              <a:buSzPts val="3600"/>
              <a:buFont typeface="Raleway"/>
              <a:buNone/>
            </a:pPr>
            <a:r>
              <a:rPr lang="en-US" sz="3600" b="0" i="0" u="none">
                <a:solidFill>
                  <a:srgbClr val="1A1A1A"/>
                </a:solidFill>
                <a:latin typeface="Raleway"/>
                <a:ea typeface="Raleway"/>
                <a:cs typeface="Raleway"/>
                <a:sym typeface="Raleway"/>
              </a:rPr>
              <a:t>Săptămâna  </a:t>
            </a:r>
            <a:r>
              <a:rPr lang="en-US" sz="3500" b="1" i="0" u="none">
                <a:solidFill>
                  <a:srgbClr val="000000"/>
                </a:solidFill>
                <a:latin typeface="Merriweather Sans"/>
                <a:ea typeface="Merriweather Sans"/>
                <a:cs typeface="Merriweather Sans"/>
                <a:sym typeface="Merriweather Sans"/>
              </a:rPr>
              <a:t>4</a:t>
            </a:r>
            <a:endParaRPr/>
          </a:p>
        </p:txBody>
      </p:sp>
      <p:sp>
        <p:nvSpPr>
          <p:cNvPr id="62" name="Google Shape;62;p1"/>
          <p:cNvSpPr txBox="1"/>
          <p:nvPr/>
        </p:nvSpPr>
        <p:spPr>
          <a:xfrm>
            <a:off x="4008437" y="6491287"/>
            <a:ext cx="7866062" cy="1517650"/>
          </a:xfrm>
          <a:prstGeom prst="rect">
            <a:avLst/>
          </a:prstGeom>
          <a:noFill/>
          <a:ln>
            <a:noFill/>
          </a:ln>
        </p:spPr>
        <p:txBody>
          <a:bodyPr spcFirstLastPara="1" wrap="square" lIns="50800" tIns="50800" rIns="50800" bIns="50800" anchor="ctr" anchorCtr="0">
            <a:spAutoFit/>
          </a:bodyPr>
          <a:lstStyle/>
          <a:p>
            <a:pPr marL="0" marR="0" lvl="0" indent="0" algn="r" rtl="0">
              <a:lnSpc>
                <a:spcPct val="100000"/>
              </a:lnSpc>
              <a:spcBef>
                <a:spcPts val="0"/>
              </a:spcBef>
              <a:spcAft>
                <a:spcPts val="0"/>
              </a:spcAft>
              <a:buClr>
                <a:srgbClr val="000000"/>
              </a:buClr>
              <a:buSzPts val="3000"/>
              <a:buFont typeface="Merriweather Sans"/>
              <a:buNone/>
            </a:pPr>
            <a:r>
              <a:rPr lang="en-US" sz="3000" b="0" i="0" u="none" strike="noStrike" cap="none">
                <a:solidFill>
                  <a:srgbClr val="000000"/>
                </a:solidFill>
                <a:latin typeface="Merriweather Sans"/>
                <a:ea typeface="Merriweather Sans"/>
                <a:cs typeface="Merriweather Sans"/>
                <a:sym typeface="Merriweather Sans"/>
              </a:rPr>
              <a:t>Lect.univ.dr.</a:t>
            </a:r>
            <a:r>
              <a:rPr lang="en-US" sz="3000" b="1" i="0" u="none" strike="noStrike" cap="none">
                <a:solidFill>
                  <a:srgbClr val="000000"/>
                </a:solidFill>
                <a:latin typeface="Merriweather Sans"/>
                <a:ea typeface="Merriweather Sans"/>
                <a:cs typeface="Merriweather Sans"/>
                <a:sym typeface="Merriweather Sans"/>
              </a:rPr>
              <a:t> Tatiana-Corina Dosescu</a:t>
            </a:r>
            <a:endParaRPr/>
          </a:p>
          <a:p>
            <a:pPr marL="0" marR="0" lvl="0" indent="0" algn="r" rtl="0">
              <a:lnSpc>
                <a:spcPct val="100000"/>
              </a:lnSpc>
              <a:spcBef>
                <a:spcPts val="0"/>
              </a:spcBef>
              <a:spcAft>
                <a:spcPts val="0"/>
              </a:spcAft>
              <a:buClr>
                <a:srgbClr val="000000"/>
              </a:buClr>
              <a:buSzPts val="3000"/>
              <a:buFont typeface="Helvetica Neue Light"/>
              <a:buNone/>
            </a:pPr>
            <a:endParaRPr sz="3000" b="1" i="0" u="none" strike="noStrike" cap="none">
              <a:solidFill>
                <a:srgbClr val="000000"/>
              </a:solidFill>
              <a:latin typeface="Merriweather Sans"/>
              <a:ea typeface="Merriweather Sans"/>
              <a:cs typeface="Merriweather Sans"/>
              <a:sym typeface="Merriweather Sans"/>
            </a:endParaRPr>
          </a:p>
          <a:p>
            <a:pPr marL="0" marR="0" lvl="0" indent="0" algn="r" rtl="0">
              <a:lnSpc>
                <a:spcPct val="100000"/>
              </a:lnSpc>
              <a:spcBef>
                <a:spcPts val="0"/>
              </a:spcBef>
              <a:spcAft>
                <a:spcPts val="0"/>
              </a:spcAft>
              <a:buClr>
                <a:srgbClr val="1A1A1A"/>
              </a:buClr>
              <a:buSzPts val="3200"/>
              <a:buFont typeface="Lato"/>
              <a:buNone/>
            </a:pPr>
            <a:r>
              <a:rPr lang="en-US" sz="3200" b="1" i="1" u="none" strike="noStrike" cap="none">
                <a:solidFill>
                  <a:srgbClr val="1A1A1A"/>
                </a:solidFill>
                <a:latin typeface="Lato"/>
                <a:ea typeface="Lato"/>
                <a:cs typeface="Lato"/>
                <a:sym typeface="Lato"/>
              </a:rPr>
              <a:t>Universitatea Titu Maiorescu</a:t>
            </a:r>
            <a:endParaRPr/>
          </a:p>
        </p:txBody>
      </p:sp>
      <p:grpSp>
        <p:nvGrpSpPr>
          <p:cNvPr id="63" name="Google Shape;63;p1"/>
          <p:cNvGrpSpPr/>
          <p:nvPr/>
        </p:nvGrpSpPr>
        <p:grpSpPr>
          <a:xfrm>
            <a:off x="171450" y="265112"/>
            <a:ext cx="568325" cy="8780462"/>
            <a:chOff x="0" y="0"/>
            <a:chExt cx="568329" cy="8779868"/>
          </a:xfrm>
        </p:grpSpPr>
        <p:sp>
          <p:nvSpPr>
            <p:cNvPr id="64" name="Google Shape;64;p1"/>
            <p:cNvSpPr txBox="1"/>
            <p:nvPr/>
          </p:nvSpPr>
          <p:spPr>
            <a:xfrm>
              <a:off x="379805" y="0"/>
              <a:ext cx="188524" cy="8779868"/>
            </a:xfrm>
            <a:prstGeom prst="rect">
              <a:avLst/>
            </a:prstGeom>
            <a:blipFill rotWithShape="1">
              <a:blip r:embed="rId3">
                <a:alphaModFix/>
              </a:blip>
              <a:tile tx="0" ty="0" sx="100000" sy="100000" flip="none" algn="tl"/>
            </a:blip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65" name="Google Shape;65;p1"/>
            <p:cNvSpPr txBox="1"/>
            <p:nvPr/>
          </p:nvSpPr>
          <p:spPr>
            <a:xfrm>
              <a:off x="0" y="0"/>
              <a:ext cx="318344" cy="8779868"/>
            </a:xfrm>
            <a:prstGeom prst="rect">
              <a:avLst/>
            </a:prstGeom>
            <a:blipFill rotWithShape="1">
              <a:blip r:embed="rId3">
                <a:alphaModFix/>
              </a:blip>
              <a:stretch>
                <a:fillRect/>
              </a:stretch>
            </a:blip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grpSp>
      <p:sp>
        <p:nvSpPr>
          <p:cNvPr id="66" name="Google Shape;66;p1"/>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3"/>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10</a:t>
            </a:fld>
            <a:endParaRPr/>
          </a:p>
        </p:txBody>
      </p:sp>
      <p:grpSp>
        <p:nvGrpSpPr>
          <p:cNvPr id="141" name="Google Shape;141;p13"/>
          <p:cNvGrpSpPr/>
          <p:nvPr/>
        </p:nvGrpSpPr>
        <p:grpSpPr>
          <a:xfrm>
            <a:off x="474662" y="1677987"/>
            <a:ext cx="12053887" cy="6856412"/>
            <a:chOff x="0" y="0"/>
            <a:chExt cx="12052763" cy="6857024"/>
          </a:xfrm>
        </p:grpSpPr>
        <p:pic>
          <p:nvPicPr>
            <p:cNvPr id="142" name="Google Shape;142;p13"/>
            <p:cNvPicPr preferRelativeResize="0"/>
            <p:nvPr/>
          </p:nvPicPr>
          <p:blipFill rotWithShape="1">
            <a:blip r:embed="rId3">
              <a:alphaModFix/>
            </a:blip>
            <a:srcRect/>
            <a:stretch/>
          </p:blipFill>
          <p:spPr>
            <a:xfrm>
              <a:off x="4772910" y="2111652"/>
              <a:ext cx="3484414" cy="2321374"/>
            </a:xfrm>
            <a:prstGeom prst="rect">
              <a:avLst/>
            </a:prstGeom>
            <a:noFill/>
            <a:ln>
              <a:noFill/>
            </a:ln>
          </p:spPr>
        </p:pic>
        <p:pic>
          <p:nvPicPr>
            <p:cNvPr id="143" name="Google Shape;143;p13"/>
            <p:cNvPicPr preferRelativeResize="0"/>
            <p:nvPr/>
          </p:nvPicPr>
          <p:blipFill rotWithShape="1">
            <a:blip r:embed="rId4">
              <a:alphaModFix/>
            </a:blip>
            <a:srcRect/>
            <a:stretch/>
          </p:blipFill>
          <p:spPr>
            <a:xfrm>
              <a:off x="9887757" y="2275846"/>
              <a:ext cx="1336988" cy="1992986"/>
            </a:xfrm>
            <a:prstGeom prst="rect">
              <a:avLst/>
            </a:prstGeom>
            <a:noFill/>
            <a:ln>
              <a:noFill/>
            </a:ln>
          </p:spPr>
        </p:pic>
        <p:pic>
          <p:nvPicPr>
            <p:cNvPr id="144" name="Google Shape;144;p13"/>
            <p:cNvPicPr preferRelativeResize="0"/>
            <p:nvPr/>
          </p:nvPicPr>
          <p:blipFill rotWithShape="1">
            <a:blip r:embed="rId5">
              <a:alphaModFix/>
            </a:blip>
            <a:srcRect/>
            <a:stretch/>
          </p:blipFill>
          <p:spPr>
            <a:xfrm>
              <a:off x="341936" y="2111652"/>
              <a:ext cx="3455830" cy="2321374"/>
            </a:xfrm>
            <a:prstGeom prst="rect">
              <a:avLst/>
            </a:prstGeom>
            <a:noFill/>
            <a:ln>
              <a:noFill/>
            </a:ln>
          </p:spPr>
        </p:pic>
        <p:sp>
          <p:nvSpPr>
            <p:cNvPr id="145" name="Google Shape;145;p13"/>
            <p:cNvSpPr/>
            <p:nvPr/>
          </p:nvSpPr>
          <p:spPr>
            <a:xfrm>
              <a:off x="1402668" y="0"/>
              <a:ext cx="9095859" cy="1421806"/>
            </a:xfrm>
            <a:custGeom>
              <a:avLst/>
              <a:gdLst/>
              <a:ahLst/>
              <a:cxnLst/>
              <a:rect l="l" t="t" r="r" b="b"/>
              <a:pathLst>
                <a:path w="21600" h="21600" extrusionOk="0">
                  <a:moveTo>
                    <a:pt x="19704" y="16729"/>
                  </a:moveTo>
                  <a:lnTo>
                    <a:pt x="19704" y="21600"/>
                  </a:lnTo>
                  <a:lnTo>
                    <a:pt x="21600" y="10800"/>
                  </a:lnTo>
                  <a:lnTo>
                    <a:pt x="19704" y="0"/>
                  </a:lnTo>
                  <a:lnTo>
                    <a:pt x="19704" y="4871"/>
                  </a:lnTo>
                  <a:lnTo>
                    <a:pt x="0" y="4871"/>
                  </a:lnTo>
                  <a:cubicBezTo>
                    <a:pt x="211" y="5982"/>
                    <a:pt x="426" y="7000"/>
                    <a:pt x="643" y="7941"/>
                  </a:cubicBezTo>
                  <a:cubicBezTo>
                    <a:pt x="809" y="8657"/>
                    <a:pt x="993" y="9489"/>
                    <a:pt x="997" y="10808"/>
                  </a:cubicBezTo>
                  <a:cubicBezTo>
                    <a:pt x="999" y="11470"/>
                    <a:pt x="957" y="12034"/>
                    <a:pt x="896" y="12511"/>
                  </a:cubicBezTo>
                  <a:cubicBezTo>
                    <a:pt x="828" y="13049"/>
                    <a:pt x="737" y="13470"/>
                    <a:pt x="649" y="13866"/>
                  </a:cubicBezTo>
                  <a:cubicBezTo>
                    <a:pt x="439" y="14821"/>
                    <a:pt x="224" y="15768"/>
                    <a:pt x="0" y="16729"/>
                  </a:cubicBezTo>
                  <a:lnTo>
                    <a:pt x="19704" y="16729"/>
                  </a:lnTo>
                  <a:close/>
                </a:path>
              </a:pathLst>
            </a:custGeom>
            <a:gradFill>
              <a:gsLst>
                <a:gs pos="0">
                  <a:srgbClr val="2AE04A"/>
                </a:gs>
                <a:gs pos="100000">
                  <a:srgbClr val="0A5918"/>
                </a:gs>
              </a:gsLst>
              <a:lin ang="0" scaled="0"/>
            </a:gradFill>
            <a:ln>
              <a:noFill/>
            </a:ln>
            <a:effectLst>
              <a:outerShdw blurRad="63500" dist="127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r>
                <a:rPr lang="en-US" sz="2400" b="1" i="0" u="none">
                  <a:solidFill>
                    <a:srgbClr val="FFFFFF"/>
                  </a:solidFill>
                  <a:latin typeface="Arial"/>
                  <a:ea typeface="Arial"/>
                  <a:cs typeface="Arial"/>
                  <a:sym typeface="Arial"/>
                </a:rPr>
                <a:t>Complexitatea produsului sau serviciului</a:t>
              </a:r>
              <a:endParaRPr/>
            </a:p>
          </p:txBody>
        </p:sp>
        <p:sp>
          <p:nvSpPr>
            <p:cNvPr id="146" name="Google Shape;146;p13"/>
            <p:cNvSpPr/>
            <p:nvPr/>
          </p:nvSpPr>
          <p:spPr>
            <a:xfrm>
              <a:off x="1402668" y="5435217"/>
              <a:ext cx="9095859" cy="1421807"/>
            </a:xfrm>
            <a:custGeom>
              <a:avLst/>
              <a:gdLst/>
              <a:ahLst/>
              <a:cxnLst/>
              <a:rect l="l" t="t" r="r" b="b"/>
              <a:pathLst>
                <a:path w="21600" h="21600" extrusionOk="0">
                  <a:moveTo>
                    <a:pt x="19704" y="16729"/>
                  </a:moveTo>
                  <a:lnTo>
                    <a:pt x="19704" y="21600"/>
                  </a:lnTo>
                  <a:lnTo>
                    <a:pt x="21600" y="10800"/>
                  </a:lnTo>
                  <a:lnTo>
                    <a:pt x="19704" y="0"/>
                  </a:lnTo>
                  <a:lnTo>
                    <a:pt x="19704" y="4871"/>
                  </a:lnTo>
                  <a:lnTo>
                    <a:pt x="0" y="4871"/>
                  </a:lnTo>
                  <a:cubicBezTo>
                    <a:pt x="211" y="5982"/>
                    <a:pt x="426" y="7000"/>
                    <a:pt x="643" y="7941"/>
                  </a:cubicBezTo>
                  <a:cubicBezTo>
                    <a:pt x="809" y="8657"/>
                    <a:pt x="993" y="9489"/>
                    <a:pt x="997" y="10808"/>
                  </a:cubicBezTo>
                  <a:cubicBezTo>
                    <a:pt x="999" y="11470"/>
                    <a:pt x="957" y="12034"/>
                    <a:pt x="896" y="12511"/>
                  </a:cubicBezTo>
                  <a:cubicBezTo>
                    <a:pt x="828" y="13049"/>
                    <a:pt x="737" y="13470"/>
                    <a:pt x="649" y="13866"/>
                  </a:cubicBezTo>
                  <a:cubicBezTo>
                    <a:pt x="439" y="14821"/>
                    <a:pt x="224" y="15768"/>
                    <a:pt x="0" y="16729"/>
                  </a:cubicBezTo>
                  <a:lnTo>
                    <a:pt x="19704" y="16729"/>
                  </a:lnTo>
                  <a:close/>
                </a:path>
              </a:pathLst>
            </a:custGeom>
            <a:gradFill>
              <a:gsLst>
                <a:gs pos="0">
                  <a:srgbClr val="FF310C"/>
                </a:gs>
                <a:gs pos="100000">
                  <a:srgbClr val="640E03"/>
                </a:gs>
              </a:gsLst>
              <a:lin ang="0" scaled="0"/>
            </a:gra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r>
                <a:rPr lang="en-US" sz="2400" b="1" i="0" u="none">
                  <a:solidFill>
                    <a:srgbClr val="FFFFFF"/>
                  </a:solidFill>
                  <a:latin typeface="Arial"/>
                  <a:ea typeface="Arial"/>
                  <a:cs typeface="Arial"/>
                  <a:sym typeface="Arial"/>
                </a:rPr>
                <a:t>Încrederea</a:t>
              </a:r>
              <a:endParaRPr/>
            </a:p>
          </p:txBody>
        </p:sp>
        <p:sp>
          <p:nvSpPr>
            <p:cNvPr id="147" name="Google Shape;147;p13"/>
            <p:cNvSpPr txBox="1"/>
            <p:nvPr/>
          </p:nvSpPr>
          <p:spPr>
            <a:xfrm>
              <a:off x="949258" y="4608260"/>
              <a:ext cx="2241187" cy="508638"/>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a:solidFill>
                    <a:srgbClr val="000000"/>
                  </a:solidFill>
                  <a:latin typeface="Arial"/>
                  <a:ea typeface="Arial"/>
                  <a:cs typeface="Arial"/>
                  <a:sym typeface="Arial"/>
                </a:rPr>
                <a:t>Mass-media</a:t>
              </a:r>
              <a:endParaRPr/>
            </a:p>
          </p:txBody>
        </p:sp>
        <p:sp>
          <p:nvSpPr>
            <p:cNvPr id="148" name="Google Shape;148;p13"/>
            <p:cNvSpPr txBox="1"/>
            <p:nvPr/>
          </p:nvSpPr>
          <p:spPr>
            <a:xfrm>
              <a:off x="5842819" y="4608260"/>
              <a:ext cx="1344596" cy="508638"/>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a:solidFill>
                    <a:srgbClr val="000000"/>
                  </a:solidFill>
                  <a:latin typeface="Arial"/>
                  <a:ea typeface="Arial"/>
                  <a:cs typeface="Arial"/>
                  <a:sym typeface="Arial"/>
                </a:rPr>
                <a:t>Web-ul</a:t>
              </a:r>
              <a:endParaRPr/>
            </a:p>
          </p:txBody>
        </p:sp>
        <p:sp>
          <p:nvSpPr>
            <p:cNvPr id="149" name="Google Shape;149;p13"/>
            <p:cNvSpPr txBox="1"/>
            <p:nvPr/>
          </p:nvSpPr>
          <p:spPr>
            <a:xfrm>
              <a:off x="8839172" y="4526163"/>
              <a:ext cx="3213591" cy="508638"/>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a:solidFill>
                    <a:srgbClr val="000000"/>
                  </a:solidFill>
                  <a:latin typeface="Arial"/>
                  <a:ea typeface="Arial"/>
                  <a:cs typeface="Arial"/>
                  <a:sym typeface="Arial"/>
                </a:rPr>
                <a:t>Contact personal</a:t>
              </a:r>
              <a:endParaRPr/>
            </a:p>
          </p:txBody>
        </p:sp>
        <p:sp>
          <p:nvSpPr>
            <p:cNvPr id="150" name="Google Shape;150;p13"/>
            <p:cNvSpPr txBox="1"/>
            <p:nvPr/>
          </p:nvSpPr>
          <p:spPr>
            <a:xfrm>
              <a:off x="0" y="498565"/>
              <a:ext cx="1336987" cy="424676"/>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300"/>
                <a:buFont typeface="Arial"/>
                <a:buNone/>
              </a:pPr>
              <a:r>
                <a:rPr lang="en-US" sz="2300" b="1" i="0" u="none">
                  <a:solidFill>
                    <a:srgbClr val="000000"/>
                  </a:solidFill>
                  <a:latin typeface="Arial"/>
                  <a:ea typeface="Arial"/>
                  <a:cs typeface="Arial"/>
                  <a:sym typeface="Arial"/>
                </a:rPr>
                <a:t>Scăzută</a:t>
              </a:r>
              <a:endParaRPr/>
            </a:p>
          </p:txBody>
        </p:sp>
        <p:sp>
          <p:nvSpPr>
            <p:cNvPr id="151" name="Google Shape;151;p13"/>
            <p:cNvSpPr txBox="1"/>
            <p:nvPr/>
          </p:nvSpPr>
          <p:spPr>
            <a:xfrm>
              <a:off x="0" y="6037976"/>
              <a:ext cx="1336987" cy="424676"/>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300"/>
                <a:buFont typeface="Arial"/>
                <a:buNone/>
              </a:pPr>
              <a:r>
                <a:rPr lang="en-US" sz="2300" b="1" i="0" u="none">
                  <a:solidFill>
                    <a:srgbClr val="000000"/>
                  </a:solidFill>
                  <a:latin typeface="Arial"/>
                  <a:ea typeface="Arial"/>
                  <a:cs typeface="Arial"/>
                  <a:sym typeface="Arial"/>
                </a:rPr>
                <a:t>Scăzută</a:t>
              </a:r>
              <a:endParaRPr/>
            </a:p>
          </p:txBody>
        </p:sp>
        <p:sp>
          <p:nvSpPr>
            <p:cNvPr id="152" name="Google Shape;152;p13"/>
            <p:cNvSpPr txBox="1"/>
            <p:nvPr/>
          </p:nvSpPr>
          <p:spPr>
            <a:xfrm>
              <a:off x="10564208" y="498565"/>
              <a:ext cx="1336988" cy="424676"/>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300"/>
                <a:buFont typeface="Arial"/>
                <a:buNone/>
              </a:pPr>
              <a:r>
                <a:rPr lang="en-US" sz="2300" b="1" i="0" u="none">
                  <a:solidFill>
                    <a:srgbClr val="000000"/>
                  </a:solidFill>
                  <a:latin typeface="Arial"/>
                  <a:ea typeface="Arial"/>
                  <a:cs typeface="Arial"/>
                  <a:sym typeface="Arial"/>
                </a:rPr>
                <a:t>Ridicată</a:t>
              </a:r>
              <a:endParaRPr/>
            </a:p>
          </p:txBody>
        </p:sp>
        <p:sp>
          <p:nvSpPr>
            <p:cNvPr id="153" name="Google Shape;153;p13"/>
            <p:cNvSpPr txBox="1"/>
            <p:nvPr/>
          </p:nvSpPr>
          <p:spPr>
            <a:xfrm>
              <a:off x="10564208" y="5933782"/>
              <a:ext cx="1336988" cy="424676"/>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300"/>
                <a:buFont typeface="Arial"/>
                <a:buNone/>
              </a:pPr>
              <a:r>
                <a:rPr lang="en-US" sz="2300" b="1" i="0" u="none">
                  <a:solidFill>
                    <a:srgbClr val="000000"/>
                  </a:solidFill>
                  <a:latin typeface="Arial"/>
                  <a:ea typeface="Arial"/>
                  <a:cs typeface="Arial"/>
                  <a:sym typeface="Arial"/>
                </a:rPr>
                <a:t>Ridicată</a:t>
              </a:r>
              <a:endParaRPr/>
            </a:p>
          </p:txBody>
        </p:sp>
      </p:grpSp>
      <p:sp>
        <p:nvSpPr>
          <p:cNvPr id="154" name="Google Shape;154;p13"/>
          <p:cNvSpPr txBox="1"/>
          <p:nvPr/>
        </p:nvSpPr>
        <p:spPr>
          <a:xfrm>
            <a:off x="1012825" y="460375"/>
            <a:ext cx="10977562" cy="87788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600"/>
              <a:buFont typeface="Arial"/>
              <a:buNone/>
            </a:pPr>
            <a:r>
              <a:rPr lang="en-US" sz="2600" b="1" i="0" u="none">
                <a:solidFill>
                  <a:srgbClr val="000000"/>
                </a:solidFill>
                <a:latin typeface="Arial"/>
                <a:ea typeface="Arial"/>
                <a:cs typeface="Arial"/>
                <a:sym typeface="Arial"/>
              </a:rPr>
              <a:t>Trei modele de diseminare a informației - comparație din perspectiva</a:t>
            </a:r>
            <a:endParaRPr/>
          </a:p>
          <a:p>
            <a:pPr marL="0" marR="0" lvl="0" indent="0" algn="ctr" rtl="0">
              <a:lnSpc>
                <a:spcPct val="100000"/>
              </a:lnSpc>
              <a:spcBef>
                <a:spcPts val="0"/>
              </a:spcBef>
              <a:spcAft>
                <a:spcPts val="0"/>
              </a:spcAft>
              <a:buClr>
                <a:srgbClr val="000000"/>
              </a:buClr>
              <a:buSzPts val="2600"/>
              <a:buFont typeface="Arial"/>
              <a:buNone/>
            </a:pPr>
            <a:r>
              <a:rPr lang="en-US" sz="2600" b="1" i="0" u="none">
                <a:solidFill>
                  <a:srgbClr val="000000"/>
                </a:solidFill>
                <a:latin typeface="Arial"/>
                <a:ea typeface="Arial"/>
                <a:cs typeface="Arial"/>
                <a:sym typeface="Arial"/>
              </a:rPr>
              <a:t>încrederii consumatorului și complexității produsului/serviciului</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4"/>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11</a:t>
            </a:fld>
            <a:endParaRPr/>
          </a:p>
        </p:txBody>
      </p:sp>
      <p:sp>
        <p:nvSpPr>
          <p:cNvPr id="160" name="Google Shape;160;p14"/>
          <p:cNvSpPr txBox="1"/>
          <p:nvPr/>
        </p:nvSpPr>
        <p:spPr>
          <a:xfrm>
            <a:off x="509587" y="428625"/>
            <a:ext cx="11984037" cy="8650287"/>
          </a:xfrm>
          <a:prstGeom prst="rect">
            <a:avLst/>
          </a:prstGeom>
          <a:noFill/>
          <a:ln>
            <a:noFill/>
          </a:ln>
        </p:spPr>
        <p:txBody>
          <a:bodyPr spcFirstLastPara="1" wrap="square" lIns="50800" tIns="50800" rIns="50800" bIns="50800" anchor="ctr" anchorCtr="0">
            <a:spAutoFit/>
          </a:bodyPr>
          <a:lstStyle/>
          <a:p>
            <a:pPr marL="815975" marR="0" lvl="0" indent="-381000"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Publicitatea prin mass-media:</a:t>
            </a:r>
            <a:endParaRPr/>
          </a:p>
          <a:p>
            <a:pPr marL="815975" marR="0" lvl="0" indent="-381000" algn="l" rtl="0">
              <a:lnSpc>
                <a:spcPct val="100000"/>
              </a:lnSpc>
              <a:spcBef>
                <a:spcPts val="1200"/>
              </a:spcBef>
              <a:spcAft>
                <a:spcPts val="0"/>
              </a:spcAft>
              <a:buClr>
                <a:srgbClr val="164F86"/>
              </a:buClr>
              <a:buSzPts val="1500"/>
              <a:buFont typeface="Arial"/>
              <a:buChar char="✦"/>
            </a:pPr>
            <a:r>
              <a:rPr lang="en-US" sz="3000" b="0" i="0" u="none">
                <a:solidFill>
                  <a:srgbClr val="000000"/>
                </a:solidFill>
                <a:latin typeface="Arial"/>
                <a:ea typeface="Arial"/>
                <a:cs typeface="Arial"/>
                <a:sym typeface="Arial"/>
              </a:rPr>
              <a:t>oferă </a:t>
            </a:r>
            <a:r>
              <a:rPr lang="en-US" sz="3000" b="0" i="0" u="none">
                <a:solidFill>
                  <a:srgbClr val="861001"/>
                </a:solidFill>
                <a:latin typeface="Arial"/>
                <a:ea typeface="Arial"/>
                <a:cs typeface="Arial"/>
                <a:sym typeface="Arial"/>
              </a:rPr>
              <a:t>cel mai scăzut nivel de încredere.</a:t>
            </a:r>
            <a:endParaRPr sz="3000" b="0" i="0" u="none">
              <a:solidFill>
                <a:srgbClr val="000000"/>
              </a:solidFill>
              <a:latin typeface="Arial"/>
              <a:ea typeface="Arial"/>
              <a:cs typeface="Arial"/>
              <a:sym typeface="Arial"/>
            </a:endParaRPr>
          </a:p>
          <a:p>
            <a:pPr marL="8159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Totuși, este preferată de multe companii datorită costului pe privitor (</a:t>
            </a:r>
            <a:r>
              <a:rPr lang="en-US" sz="2800" b="0" i="1" u="none">
                <a:solidFill>
                  <a:srgbClr val="861001"/>
                </a:solidFill>
                <a:latin typeface="Arial"/>
                <a:ea typeface="Arial"/>
                <a:cs typeface="Arial"/>
                <a:sym typeface="Arial"/>
              </a:rPr>
              <a:t>cost per viewer</a:t>
            </a:r>
            <a:r>
              <a:rPr lang="en-US" sz="2800" b="0" i="0" u="none">
                <a:solidFill>
                  <a:srgbClr val="000000"/>
                </a:solidFill>
                <a:latin typeface="Arial"/>
                <a:ea typeface="Arial"/>
                <a:cs typeface="Arial"/>
                <a:sym typeface="Arial"/>
              </a:rPr>
              <a:t>) foarte scăzut:</a:t>
            </a:r>
            <a:endParaRPr/>
          </a:p>
          <a:p>
            <a:pPr marL="815975" marR="0" lvl="0" indent="-381000" algn="l" rtl="0">
              <a:lnSpc>
                <a:spcPct val="100000"/>
              </a:lnSpc>
              <a:spcBef>
                <a:spcPts val="1200"/>
              </a:spcBef>
              <a:spcAft>
                <a:spcPts val="0"/>
              </a:spcAft>
              <a:buClr>
                <a:srgbClr val="861001"/>
              </a:buClr>
              <a:buSzPts val="1300"/>
              <a:buFont typeface="Arial"/>
              <a:buChar char="✤"/>
            </a:pPr>
            <a:r>
              <a:rPr lang="en-US" sz="2600" b="0" i="0" u="none">
                <a:solidFill>
                  <a:srgbClr val="000000"/>
                </a:solidFill>
                <a:latin typeface="Arial"/>
                <a:ea typeface="Arial"/>
                <a:cs typeface="Arial"/>
                <a:sym typeface="Arial"/>
              </a:rPr>
              <a:t>Crearea și difuzarea unui spot publicitar la TV poate costa milioane de dolari, însă acea reclamă va fi văzută de milioane de potențiali clienți.</a:t>
            </a:r>
            <a:endParaRPr/>
          </a:p>
          <a:p>
            <a:pPr marL="815975" marR="0" lvl="0" indent="-381000" algn="l" rtl="0">
              <a:lnSpc>
                <a:spcPct val="100000"/>
              </a:lnSpc>
              <a:spcBef>
                <a:spcPts val="1200"/>
              </a:spcBef>
              <a:spcAft>
                <a:spcPts val="0"/>
              </a:spcAft>
              <a:buClr>
                <a:srgbClr val="861001"/>
              </a:buClr>
              <a:buSzPts val="1300"/>
              <a:buFont typeface="Arial"/>
              <a:buChar char="✤"/>
            </a:pPr>
            <a:r>
              <a:rPr lang="en-US" sz="2600" b="1" i="1" u="none">
                <a:solidFill>
                  <a:srgbClr val="0B5D18"/>
                </a:solidFill>
                <a:latin typeface="Arial"/>
                <a:ea typeface="Arial"/>
                <a:cs typeface="Arial"/>
                <a:sym typeface="Arial"/>
              </a:rPr>
              <a:t>Exemplu:</a:t>
            </a:r>
            <a:r>
              <a:rPr lang="en-US" sz="2600" b="0" i="0" u="none">
                <a:solidFill>
                  <a:srgbClr val="000000"/>
                </a:solidFill>
                <a:latin typeface="Arial"/>
                <a:ea typeface="Arial"/>
                <a:cs typeface="Arial"/>
                <a:sym typeface="Arial"/>
              </a:rPr>
              <a:t> În 2009, Ford Motor Co. a alocat o parte importantă din bugetul pentru publicitate creării de reclame TV care prezentau modul în care managerii Ford conduceau compania mai inteligent decât competitorii (Chrysler și General Motors au avut nevoie de ajutor de la stat pentru a în timpul crizei economice globale, însă Ford nu) → </a:t>
            </a:r>
            <a:r>
              <a:rPr lang="en-US" sz="2600" b="0" i="0" u="none">
                <a:solidFill>
                  <a:srgbClr val="0B5D18"/>
                </a:solidFill>
                <a:latin typeface="Arial"/>
                <a:ea typeface="Arial"/>
                <a:cs typeface="Arial"/>
                <a:sym typeface="Arial"/>
              </a:rPr>
              <a:t>Compania Ford a folosit cu succes publicitatea prin mass-media pentru a crea un contrast puternic între ea și competitorii săi în mințile a milioane de potențiali clienți.</a:t>
            </a:r>
            <a:endParaRPr sz="2600" b="0" i="0" u="none">
              <a:solidFill>
                <a:srgbClr val="000000"/>
              </a:solidFill>
              <a:latin typeface="Arial"/>
              <a:ea typeface="Arial"/>
              <a:cs typeface="Arial"/>
              <a:sym typeface="Arial"/>
            </a:endParaRPr>
          </a:p>
          <a:p>
            <a:pPr marL="8159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861001"/>
                </a:solidFill>
                <a:latin typeface="Arial"/>
                <a:ea typeface="Arial"/>
                <a:cs typeface="Arial"/>
                <a:sym typeface="Arial"/>
              </a:rPr>
              <a:t>Produsele care au puține caracteristici și care sunt ușor de înțeles pot fi promovate bine prin mass-media.</a:t>
            </a:r>
            <a:endParaRPr/>
          </a:p>
          <a:p>
            <a:pPr marL="8159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Întrucât costurile de producere a reclamelor pentru mass-media sunt foarte ridicate, majoritatea companiilor o folosesc, de obicei, numai pentru a transmite mesaje scurte de marketing.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5"/>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12</a:t>
            </a:fld>
            <a:endParaRPr/>
          </a:p>
        </p:txBody>
      </p:sp>
      <p:sp>
        <p:nvSpPr>
          <p:cNvPr id="166" name="Google Shape;166;p15"/>
          <p:cNvSpPr txBox="1"/>
          <p:nvPr/>
        </p:nvSpPr>
        <p:spPr>
          <a:xfrm>
            <a:off x="509587" y="703262"/>
            <a:ext cx="11984037" cy="1917700"/>
          </a:xfrm>
          <a:prstGeom prst="rect">
            <a:avLst/>
          </a:prstGeom>
          <a:noFill/>
          <a:ln>
            <a:noFill/>
          </a:ln>
        </p:spPr>
        <p:txBody>
          <a:bodyPr spcFirstLastPara="1" wrap="square" lIns="50800" tIns="50800" rIns="50800" bIns="50800" anchor="ctr" anchorCtr="0">
            <a:spAutoFit/>
          </a:bodyPr>
          <a:lstStyle/>
          <a:p>
            <a:pPr marL="569912" marR="0" lvl="0" indent="-379412" algn="l" rtl="0">
              <a:lnSpc>
                <a:spcPct val="100000"/>
              </a:lnSpc>
              <a:spcBef>
                <a:spcPts val="0"/>
              </a:spcBef>
              <a:spcAft>
                <a:spcPts val="0"/>
              </a:spcAft>
              <a:buClr>
                <a:srgbClr val="861001"/>
              </a:buClr>
              <a:buSzPts val="3000"/>
              <a:buFont typeface="Arial"/>
              <a:buChar char="•"/>
            </a:pPr>
            <a:r>
              <a:rPr lang="en-US" sz="3000" b="0" i="0" u="none">
                <a:solidFill>
                  <a:srgbClr val="861001"/>
                </a:solidFill>
                <a:latin typeface="Arial"/>
                <a:ea typeface="Arial"/>
                <a:cs typeface="Arial"/>
                <a:sym typeface="Arial"/>
              </a:rPr>
              <a:t>Produsele și serviciile având un grad foarte ridicat de complexitate</a:t>
            </a:r>
            <a:r>
              <a:rPr lang="en-US" sz="3000" b="0" i="0" u="none">
                <a:solidFill>
                  <a:srgbClr val="000000"/>
                </a:solidFill>
                <a:latin typeface="Arial"/>
                <a:ea typeface="Arial"/>
                <a:cs typeface="Arial"/>
                <a:sym typeface="Arial"/>
              </a:rPr>
              <a:t> pot fi promovate cel mai bine prin </a:t>
            </a:r>
            <a:r>
              <a:rPr lang="en-US" sz="3000" b="1" i="0" u="none">
                <a:solidFill>
                  <a:srgbClr val="C82506"/>
                </a:solidFill>
                <a:latin typeface="Arial"/>
                <a:ea typeface="Arial"/>
                <a:cs typeface="Arial"/>
                <a:sym typeface="Arial"/>
              </a:rPr>
              <a:t>contact personal</a:t>
            </a:r>
            <a:r>
              <a:rPr lang="en-US" sz="3000" b="0" i="0" u="none">
                <a:solidFill>
                  <a:srgbClr val="000000"/>
                </a:solidFill>
                <a:latin typeface="Arial"/>
                <a:ea typeface="Arial"/>
                <a:cs typeface="Arial"/>
                <a:sym typeface="Arial"/>
              </a:rPr>
              <a:t>.</a:t>
            </a:r>
            <a:endParaRPr/>
          </a:p>
          <a:p>
            <a:pPr marL="5699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Contactul personal permite potențialilor clienți să pună întrebări despre produs/serviciu în timpul prezentării promoționale.</a:t>
            </a:r>
            <a:endParaRPr/>
          </a:p>
        </p:txBody>
      </p:sp>
      <p:sp>
        <p:nvSpPr>
          <p:cNvPr id="167" name="Google Shape;167;p15"/>
          <p:cNvSpPr txBox="1"/>
          <p:nvPr/>
        </p:nvSpPr>
        <p:spPr>
          <a:xfrm>
            <a:off x="636587" y="2779712"/>
            <a:ext cx="11984037" cy="6313487"/>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Web-ul</a:t>
            </a:r>
            <a:r>
              <a:rPr lang="en-US" sz="3000" b="0" i="0" u="none">
                <a:solidFill>
                  <a:srgbClr val="000000"/>
                </a:solidFill>
                <a:latin typeface="Arial"/>
                <a:ea typeface="Arial"/>
                <a:cs typeface="Arial"/>
                <a:sym typeface="Arial"/>
              </a:rPr>
              <a:t> ocupă un teren de mijloc foarte întins între mass-media și contactul personal.</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Web-ul permite atât transmiterea de mesaje promoționale scurte și cu țintă precisă, cât și transmiterea de mesaje de marketing lungi și complexe.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În plus, un site Web bine proiectat poate oferi potențialilor clienți posibilitatea de a alege gradul de interactivitate cu vânzătorul.</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Cu timpul, </a:t>
            </a:r>
            <a:r>
              <a:rPr lang="en-US" sz="3000" b="0" i="0" u="none">
                <a:solidFill>
                  <a:srgbClr val="861001"/>
                </a:solidFill>
                <a:latin typeface="Arial"/>
                <a:ea typeface="Arial"/>
                <a:cs typeface="Arial"/>
                <a:sym typeface="Arial"/>
              </a:rPr>
              <a:t>mulți oameni au devenit rezistenți la mesajele de marketing transmise prin mass-media</a:t>
            </a:r>
            <a:r>
              <a:rPr lang="en-US" sz="3000" b="0" i="0" u="none">
                <a:solidFill>
                  <a:srgbClr val="000000"/>
                </a:solidFill>
                <a:latin typeface="Arial"/>
                <a:ea typeface="Arial"/>
                <a:cs typeface="Arial"/>
                <a:sym typeface="Arial"/>
              </a:rPr>
              <a:t>, fapt datorat abundenței de astfel de mesaje și utilizării excesive a superlativelor.</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Campaniile publicitare prin mass-media care au succes se bazează pe </a:t>
            </a:r>
            <a:r>
              <a:rPr lang="en-US" sz="3000" b="0" i="0" u="none">
                <a:solidFill>
                  <a:srgbClr val="861001"/>
                </a:solidFill>
                <a:latin typeface="Arial"/>
                <a:ea typeface="Arial"/>
                <a:cs typeface="Arial"/>
                <a:sym typeface="Arial"/>
              </a:rPr>
              <a:t>natura pasivă</a:t>
            </a:r>
            <a:r>
              <a:rPr lang="en-US" sz="3000" b="0" i="0" u="none">
                <a:solidFill>
                  <a:srgbClr val="000000"/>
                </a:solidFill>
                <a:latin typeface="Arial"/>
                <a:ea typeface="Arial"/>
                <a:cs typeface="Arial"/>
                <a:sym typeface="Arial"/>
              </a:rPr>
              <a:t> a experienței de consum de informație prin aceste mijloace de comunicare.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6"/>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13</a:t>
            </a:fld>
            <a:endParaRPr/>
          </a:p>
        </p:txBody>
      </p:sp>
      <p:sp>
        <p:nvSpPr>
          <p:cNvPr id="173" name="Google Shape;173;p16"/>
          <p:cNvSpPr txBox="1"/>
          <p:nvPr/>
        </p:nvSpPr>
        <p:spPr>
          <a:xfrm>
            <a:off x="623887" y="784225"/>
            <a:ext cx="11755437" cy="7964487"/>
          </a:xfrm>
          <a:prstGeom prst="rect">
            <a:avLst/>
          </a:prstGeom>
          <a:noFill/>
          <a:ln>
            <a:noFill/>
          </a:ln>
        </p:spPr>
        <p:txBody>
          <a:bodyPr spcFirstLastPara="1" wrap="square" lIns="50800" tIns="50800" rIns="50800" bIns="50800" anchor="ctr" anchorCtr="0">
            <a:spAutoFit/>
          </a:bodyPr>
          <a:lstStyle/>
          <a:p>
            <a:pPr marL="5699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Prin contrast, </a:t>
            </a:r>
            <a:r>
              <a:rPr lang="en-US" sz="3000" b="0" i="0" u="none">
                <a:solidFill>
                  <a:srgbClr val="861001"/>
                </a:solidFill>
                <a:latin typeface="Arial"/>
                <a:ea typeface="Arial"/>
                <a:cs typeface="Arial"/>
                <a:sym typeface="Arial"/>
              </a:rPr>
              <a:t>utilizatorii Web-ului se află într-o stare mentală activă</a:t>
            </a:r>
            <a:r>
              <a:rPr lang="en-US" sz="3000" b="0" i="0" u="none">
                <a:solidFill>
                  <a:srgbClr val="000000"/>
                </a:solidFill>
                <a:latin typeface="Arial"/>
                <a:ea typeface="Arial"/>
                <a:cs typeface="Arial"/>
                <a:sym typeface="Arial"/>
              </a:rPr>
              <a:t>, ceea ce le permite să evalueze cu mai mult discernământ mesajele de marketing recepționate.</a:t>
            </a:r>
            <a:endParaRPr/>
          </a:p>
          <a:p>
            <a:pPr marL="569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O campanie de marketing online trebuie să folosească, mai degrabă, </a:t>
            </a:r>
            <a:r>
              <a:rPr lang="en-US" sz="3000" b="0" i="0" u="none">
                <a:solidFill>
                  <a:srgbClr val="861001"/>
                </a:solidFill>
                <a:latin typeface="Arial"/>
                <a:ea typeface="Arial"/>
                <a:cs typeface="Arial"/>
                <a:sym typeface="Arial"/>
              </a:rPr>
              <a:t>modelul bazat pe încredere al vânzării prin contact personal</a:t>
            </a:r>
            <a:r>
              <a:rPr lang="en-US" sz="3000" b="0" i="0" u="none">
                <a:solidFill>
                  <a:srgbClr val="000000"/>
                </a:solidFill>
                <a:latin typeface="Arial"/>
                <a:ea typeface="Arial"/>
                <a:cs typeface="Arial"/>
                <a:sym typeface="Arial"/>
              </a:rPr>
              <a:t>, decât cel al transmiterii mesajului prin mass-media.</a:t>
            </a:r>
            <a:endParaRPr/>
          </a:p>
          <a:p>
            <a:pPr marL="569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Internetul a permis crearea unor noi modalități de comunicare pentru oameni și pentru companii:</a:t>
            </a:r>
            <a:endParaRPr/>
          </a:p>
          <a:p>
            <a:pPr marL="569912" marR="0" lvl="0" indent="-379412" algn="l" rtl="0">
              <a:lnSpc>
                <a:spcPct val="100000"/>
              </a:lnSpc>
              <a:spcBef>
                <a:spcPts val="1200"/>
              </a:spcBef>
              <a:spcAft>
                <a:spcPts val="0"/>
              </a:spcAft>
              <a:buClr>
                <a:srgbClr val="164F86"/>
              </a:buClr>
              <a:buSzPts val="1400"/>
              <a:buFont typeface="Arial"/>
              <a:buChar char="✦"/>
            </a:pPr>
            <a:r>
              <a:rPr lang="en-US" sz="2800" b="1" i="0" u="none">
                <a:solidFill>
                  <a:srgbClr val="164F86"/>
                </a:solidFill>
                <a:latin typeface="Arial"/>
                <a:ea typeface="Arial"/>
                <a:cs typeface="Arial"/>
                <a:sym typeface="Arial"/>
              </a:rPr>
              <a:t>Web log</a:t>
            </a:r>
            <a:r>
              <a:rPr lang="en-US" sz="2800" b="0" i="0" u="none">
                <a:solidFill>
                  <a:srgbClr val="000000"/>
                </a:solidFill>
                <a:latin typeface="Arial"/>
                <a:ea typeface="Arial"/>
                <a:cs typeface="Arial"/>
                <a:sym typeface="Arial"/>
              </a:rPr>
              <a:t> / </a:t>
            </a:r>
            <a:r>
              <a:rPr lang="en-US" sz="2800" b="1" i="0" u="none">
                <a:solidFill>
                  <a:srgbClr val="164F86"/>
                </a:solidFill>
                <a:latin typeface="Arial"/>
                <a:ea typeface="Arial"/>
                <a:cs typeface="Arial"/>
                <a:sym typeface="Arial"/>
              </a:rPr>
              <a:t>Blog</a:t>
            </a:r>
            <a:r>
              <a:rPr lang="en-US" sz="2800" b="0" i="0" u="none">
                <a:solidFill>
                  <a:srgbClr val="000000"/>
                </a:solidFill>
                <a:latin typeface="Arial"/>
                <a:ea typeface="Arial"/>
                <a:cs typeface="Arial"/>
                <a:sym typeface="Arial"/>
              </a:rPr>
              <a:t> = site Web pe care oamenii își pot posta gândurile, invitându-i pe alții să adauge comentarii.</a:t>
            </a:r>
            <a:endParaRPr/>
          </a:p>
          <a:p>
            <a:pPr marL="5699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Unele companii folosesc blogurile ca mijloc adițional de comunicare, în speranța că va da magazinelor online proprii o personalitate și că îi va determina pe clienți să le viziteze site-urile Web chiar dacă nu cumpără nimic.</a:t>
            </a:r>
            <a:endParaRPr/>
          </a:p>
          <a:p>
            <a:pPr marL="5699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861001"/>
                </a:solidFill>
                <a:latin typeface="Arial"/>
                <a:ea typeface="Arial"/>
                <a:cs typeface="Arial"/>
                <a:sym typeface="Arial"/>
              </a:rPr>
              <a:t>Blogurile sunt un exemplu de cum pot utiliza companiile Web-ul ca pe un canal de comunicare bidirecțional asemănător cu cel al contactului personal bazat pe un grad ridicat de încredere.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7"/>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200"/>
              <a:buFont typeface="Arial"/>
              <a:buNone/>
            </a:pPr>
            <a:r>
              <a:rPr lang="en-US" sz="3200" b="1" i="0" u="none">
                <a:solidFill>
                  <a:srgbClr val="000000"/>
                </a:solidFill>
                <a:latin typeface="Arial"/>
                <a:ea typeface="Arial"/>
                <a:cs typeface="Arial"/>
                <a:sym typeface="Arial"/>
              </a:rPr>
              <a:t>Segmentarea pieței</a:t>
            </a:r>
            <a:endParaRPr/>
          </a:p>
        </p:txBody>
      </p:sp>
      <p:sp>
        <p:nvSpPr>
          <p:cNvPr id="179" name="Google Shape;179;p17"/>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80" name="Google Shape;180;p17"/>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14</a:t>
            </a:fld>
            <a:endParaRPr/>
          </a:p>
        </p:txBody>
      </p:sp>
      <p:sp>
        <p:nvSpPr>
          <p:cNvPr id="181" name="Google Shape;181;p17"/>
          <p:cNvSpPr txBox="1"/>
          <p:nvPr/>
        </p:nvSpPr>
        <p:spPr>
          <a:xfrm>
            <a:off x="712787" y="1271587"/>
            <a:ext cx="11755437" cy="7951787"/>
          </a:xfrm>
          <a:prstGeom prst="rect">
            <a:avLst/>
          </a:prstGeom>
          <a:noFill/>
          <a:ln>
            <a:noFill/>
          </a:ln>
        </p:spPr>
        <p:txBody>
          <a:bodyPr spcFirstLastPara="1" wrap="square" lIns="50800" tIns="50800" rIns="50800" bIns="50800" anchor="ctr" anchorCtr="0">
            <a:spAutoFit/>
          </a:bodyPr>
          <a:lstStyle/>
          <a:p>
            <a:pPr marL="569912" marR="0" lvl="0" indent="-379412" algn="l" rtl="0">
              <a:lnSpc>
                <a:spcPct val="100000"/>
              </a:lnSpc>
              <a:spcBef>
                <a:spcPts val="0"/>
              </a:spcBef>
              <a:spcAft>
                <a:spcPts val="0"/>
              </a:spcAft>
              <a:buClr>
                <a:srgbClr val="C82506"/>
              </a:buClr>
              <a:buSzPts val="2800"/>
              <a:buFont typeface="Arial"/>
              <a:buChar char="•"/>
            </a:pPr>
            <a:r>
              <a:rPr lang="en-US" sz="2800" b="1" i="0" u="none">
                <a:solidFill>
                  <a:srgbClr val="C82506"/>
                </a:solidFill>
                <a:latin typeface="Arial"/>
                <a:ea typeface="Arial"/>
                <a:cs typeface="Arial"/>
                <a:sym typeface="Arial"/>
              </a:rPr>
              <a:t>Segmentarea pieței</a:t>
            </a:r>
            <a:r>
              <a:rPr lang="en-US" sz="2800" b="0" i="0" u="none">
                <a:solidFill>
                  <a:srgbClr val="000000"/>
                </a:solidFill>
                <a:latin typeface="Arial"/>
                <a:ea typeface="Arial"/>
                <a:cs typeface="Arial"/>
                <a:sym typeface="Arial"/>
              </a:rPr>
              <a:t> = împărțirea mulțimii de clienți potențiali în grupuri, numite </a:t>
            </a:r>
            <a:r>
              <a:rPr lang="en-US" sz="2800" b="0" i="0" u="none">
                <a:solidFill>
                  <a:srgbClr val="861001"/>
                </a:solidFill>
                <a:latin typeface="Arial"/>
                <a:ea typeface="Arial"/>
                <a:cs typeface="Arial"/>
                <a:sym typeface="Arial"/>
              </a:rPr>
              <a:t>segmente de piață</a:t>
            </a:r>
            <a:r>
              <a:rPr lang="en-US" sz="2800" b="0" i="0" u="none">
                <a:solidFill>
                  <a:srgbClr val="000000"/>
                </a:solidFill>
                <a:latin typeface="Arial"/>
                <a:ea typeface="Arial"/>
                <a:cs typeface="Arial"/>
                <a:sym typeface="Arial"/>
              </a:rPr>
              <a:t>.</a:t>
            </a:r>
            <a:endParaRPr/>
          </a:p>
          <a:p>
            <a:pPr marL="569912" marR="0" lvl="0" indent="-379412"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Segmentele de piață sunt definite, de obicei, în termeni de caracteristici ale clienților potențiali (vârstă, sex, stare civilă, nivel de venit, locație geografică, etc.).</a:t>
            </a:r>
            <a:endParaRPr/>
          </a:p>
          <a:p>
            <a:pPr marL="569912" marR="0" lvl="0" indent="-379412" algn="l" rtl="0">
              <a:lnSpc>
                <a:spcPct val="100000"/>
              </a:lnSpc>
              <a:spcBef>
                <a:spcPts val="1200"/>
              </a:spcBef>
              <a:spcAft>
                <a:spcPts val="0"/>
              </a:spcAft>
              <a:buClr>
                <a:srgbClr val="C82506"/>
              </a:buClr>
              <a:buSzPts val="2800"/>
              <a:buFont typeface="Arial"/>
              <a:buChar char="•"/>
            </a:pPr>
            <a:r>
              <a:rPr lang="en-US" sz="2800" b="1" i="0" u="none">
                <a:solidFill>
                  <a:srgbClr val="C82506"/>
                </a:solidFill>
                <a:latin typeface="Arial"/>
                <a:ea typeface="Arial"/>
                <a:cs typeface="Arial"/>
                <a:sym typeface="Arial"/>
              </a:rPr>
              <a:t>Micromarketing</a:t>
            </a:r>
            <a:r>
              <a:rPr lang="en-US" sz="2800" b="0" i="0" u="none">
                <a:solidFill>
                  <a:srgbClr val="000000"/>
                </a:solidFill>
                <a:latin typeface="Arial"/>
                <a:ea typeface="Arial"/>
                <a:cs typeface="Arial"/>
                <a:sym typeface="Arial"/>
              </a:rPr>
              <a:t> = concentrarea strategiei de marketing asupra unor segmente de piață foarte mici.</a:t>
            </a:r>
            <a:endParaRPr/>
          </a:p>
          <a:p>
            <a:pPr marL="5699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Succesul micromarketingului a fost îngreunat de costurile mari datorate utilizării acelorași metode ca în cazul campaniilor de marketing prin mass-media.</a:t>
            </a:r>
            <a:endParaRPr/>
          </a:p>
          <a:p>
            <a:pPr marL="569912" marR="0" lvl="0" indent="-379412"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Există </a:t>
            </a:r>
            <a:r>
              <a:rPr lang="en-US" sz="2800" b="1" i="0" u="none">
                <a:solidFill>
                  <a:schemeClr val="accent1"/>
                </a:solidFill>
                <a:latin typeface="Arial"/>
                <a:ea typeface="Arial"/>
                <a:cs typeface="Arial"/>
                <a:sym typeface="Arial"/>
              </a:rPr>
              <a:t>trei categorii de segmentări de piață tradiționale</a:t>
            </a:r>
            <a:r>
              <a:rPr lang="en-US" sz="2800" b="0" i="0" u="none">
                <a:solidFill>
                  <a:srgbClr val="000000"/>
                </a:solidFill>
                <a:latin typeface="Arial"/>
                <a:ea typeface="Arial"/>
                <a:cs typeface="Arial"/>
                <a:sym typeface="Arial"/>
              </a:rPr>
              <a:t>:</a:t>
            </a:r>
            <a:endParaRPr/>
          </a:p>
          <a:p>
            <a:pPr marL="569912" marR="0" lvl="0" indent="-379412" algn="l" rtl="0">
              <a:lnSpc>
                <a:spcPct val="100000"/>
              </a:lnSpc>
              <a:spcBef>
                <a:spcPts val="1200"/>
              </a:spcBef>
              <a:spcAft>
                <a:spcPts val="0"/>
              </a:spcAft>
              <a:buClr>
                <a:srgbClr val="164F86"/>
              </a:buClr>
              <a:buSzPts val="1300"/>
              <a:buFont typeface="Arial"/>
              <a:buChar char="✦"/>
            </a:pPr>
            <a:r>
              <a:rPr lang="en-US" sz="2600" b="1" i="0" u="none">
                <a:solidFill>
                  <a:srgbClr val="C82506"/>
                </a:solidFill>
                <a:latin typeface="Arial"/>
                <a:ea typeface="Arial"/>
                <a:cs typeface="Arial"/>
                <a:sym typeface="Arial"/>
              </a:rPr>
              <a:t>Segmentare geografică</a:t>
            </a:r>
            <a:r>
              <a:rPr lang="en-US" sz="2600" b="0" i="0" u="none">
                <a:solidFill>
                  <a:srgbClr val="000000"/>
                </a:solidFill>
                <a:latin typeface="Arial"/>
                <a:ea typeface="Arial"/>
                <a:cs typeface="Arial"/>
                <a:sym typeface="Arial"/>
              </a:rPr>
              <a:t> = gruparea potențialilor clienți după națiune, stat, provincie, județ, oraș,…/mediu urban, mediu rural,…</a:t>
            </a:r>
            <a:endParaRPr/>
          </a:p>
          <a:p>
            <a:pPr marL="569912" marR="0" lvl="0" indent="-379412" algn="l" rtl="0">
              <a:lnSpc>
                <a:spcPct val="100000"/>
              </a:lnSpc>
              <a:spcBef>
                <a:spcPts val="1200"/>
              </a:spcBef>
              <a:spcAft>
                <a:spcPts val="0"/>
              </a:spcAft>
              <a:buClr>
                <a:srgbClr val="164F86"/>
              </a:buClr>
              <a:buSzPts val="1300"/>
              <a:buFont typeface="Arial"/>
              <a:buChar char="✦"/>
            </a:pPr>
            <a:r>
              <a:rPr lang="en-US" sz="2600" b="1" i="0" u="none">
                <a:solidFill>
                  <a:srgbClr val="C82506"/>
                </a:solidFill>
                <a:latin typeface="Arial"/>
                <a:ea typeface="Arial"/>
                <a:cs typeface="Arial"/>
                <a:sym typeface="Arial"/>
              </a:rPr>
              <a:t>Segmentare demografică</a:t>
            </a:r>
            <a:r>
              <a:rPr lang="en-US" sz="2600" b="0" i="0" u="none">
                <a:solidFill>
                  <a:srgbClr val="000000"/>
                </a:solidFill>
                <a:latin typeface="Arial"/>
                <a:ea typeface="Arial"/>
                <a:cs typeface="Arial"/>
                <a:sym typeface="Arial"/>
              </a:rPr>
              <a:t> = gruparea potențialilor clienți după vârstă, sex, venit, educație, religie, etnie,…</a:t>
            </a:r>
            <a:endParaRPr/>
          </a:p>
          <a:p>
            <a:pPr marL="569912" marR="0" lvl="0" indent="-379412" algn="l" rtl="0">
              <a:lnSpc>
                <a:spcPct val="100000"/>
              </a:lnSpc>
              <a:spcBef>
                <a:spcPts val="1200"/>
              </a:spcBef>
              <a:spcAft>
                <a:spcPts val="0"/>
              </a:spcAft>
              <a:buClr>
                <a:srgbClr val="164F86"/>
              </a:buClr>
              <a:buSzPts val="1300"/>
              <a:buFont typeface="Arial"/>
              <a:buChar char="✦"/>
            </a:pPr>
            <a:r>
              <a:rPr lang="en-US" sz="2600" b="1" i="0" u="none">
                <a:solidFill>
                  <a:srgbClr val="C82506"/>
                </a:solidFill>
                <a:latin typeface="Arial"/>
                <a:ea typeface="Arial"/>
                <a:cs typeface="Arial"/>
                <a:sym typeface="Arial"/>
              </a:rPr>
              <a:t>Segmentare psihografică</a:t>
            </a:r>
            <a:r>
              <a:rPr lang="en-US" sz="2600" b="0" i="0" u="none">
                <a:solidFill>
                  <a:srgbClr val="000000"/>
                </a:solidFill>
                <a:latin typeface="Arial"/>
                <a:ea typeface="Arial"/>
                <a:cs typeface="Arial"/>
                <a:sym typeface="Arial"/>
              </a:rPr>
              <a:t> = gruparea potențialilor clienți după clasă socială, personalitate, stil de viață,…</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8"/>
          <p:cNvSpPr txBox="1"/>
          <p:nvPr/>
        </p:nvSpPr>
        <p:spPr>
          <a:xfrm>
            <a:off x="6310312" y="9251950"/>
            <a:ext cx="369887" cy="381000"/>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Helvetica Neue Light"/>
              <a:buNone/>
            </a:pPr>
            <a:fld id="{00000000-1234-1234-1234-123412341234}" type="slidenum">
              <a:rPr lang="en-US" sz="1800" b="0" i="0" u="none">
                <a:solidFill>
                  <a:srgbClr val="000000"/>
                </a:solidFill>
                <a:latin typeface="Helvetica Neue Light"/>
                <a:ea typeface="Helvetica Neue Light"/>
                <a:cs typeface="Helvetica Neue Light"/>
                <a:sym typeface="Helvetica Neue Light"/>
              </a:rPr>
              <a:t>15</a:t>
            </a:fld>
            <a:endParaRPr/>
          </a:p>
        </p:txBody>
      </p:sp>
      <p:sp>
        <p:nvSpPr>
          <p:cNvPr id="187" name="Google Shape;187;p18"/>
          <p:cNvSpPr txBox="1"/>
          <p:nvPr/>
        </p:nvSpPr>
        <p:spPr>
          <a:xfrm>
            <a:off x="776287" y="1724025"/>
            <a:ext cx="11679237" cy="877887"/>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0000"/>
              </a:buClr>
              <a:buSzPts val="2600"/>
              <a:buFont typeface="Arial"/>
              <a:buNone/>
            </a:pPr>
            <a:r>
              <a:rPr lang="en-US" sz="2600" b="1" i="0" u="none">
                <a:solidFill>
                  <a:srgbClr val="000000"/>
                </a:solidFill>
                <a:latin typeface="Arial"/>
                <a:ea typeface="Arial"/>
                <a:cs typeface="Arial"/>
                <a:sym typeface="Arial"/>
              </a:rPr>
              <a:t>Tipuri de mesaje publicitare televizate create pentru diferite categorii de public:</a:t>
            </a:r>
            <a:endParaRPr/>
          </a:p>
        </p:txBody>
      </p:sp>
      <p:graphicFrame>
        <p:nvGraphicFramePr>
          <p:cNvPr id="188" name="Google Shape;188;p18"/>
          <p:cNvGraphicFramePr/>
          <p:nvPr/>
        </p:nvGraphicFramePr>
        <p:xfrm>
          <a:off x="784225" y="2709862"/>
          <a:ext cx="11523650" cy="4202405"/>
        </p:xfrm>
        <a:graphic>
          <a:graphicData uri="http://schemas.openxmlformats.org/drawingml/2006/table">
            <a:tbl>
              <a:tblPr>
                <a:noFill/>
                <a:tableStyleId>{06D155E6-DF0D-4552-BAA4-EAD1FC38D21B}</a:tableStyleId>
              </a:tblPr>
              <a:tblGrid>
                <a:gridCol w="3657600">
                  <a:extLst>
                    <a:ext uri="{9D8B030D-6E8A-4147-A177-3AD203B41FA5}">
                      <a16:colId xmlns:a16="http://schemas.microsoft.com/office/drawing/2014/main" val="20000"/>
                    </a:ext>
                  </a:extLst>
                </a:gridCol>
                <a:gridCol w="7866050">
                  <a:extLst>
                    <a:ext uri="{9D8B030D-6E8A-4147-A177-3AD203B41FA5}">
                      <a16:colId xmlns:a16="http://schemas.microsoft.com/office/drawing/2014/main" val="20001"/>
                    </a:ext>
                  </a:extLst>
                </a:gridCol>
              </a:tblGrid>
              <a:tr h="666750">
                <a:tc>
                  <a:txBody>
                    <a:bodyPr/>
                    <a:lstStyle/>
                    <a:p>
                      <a:pPr marL="0" marR="0" lvl="0" indent="0" algn="ctr" rtl="0">
                        <a:lnSpc>
                          <a:spcPct val="100000"/>
                        </a:lnSpc>
                        <a:spcBef>
                          <a:spcPts val="0"/>
                        </a:spcBef>
                        <a:spcAft>
                          <a:spcPts val="0"/>
                        </a:spcAft>
                        <a:buClr>
                          <a:srgbClr val="000000"/>
                        </a:buClr>
                        <a:buSzPts val="2500"/>
                        <a:buFont typeface="Arial"/>
                        <a:buNone/>
                      </a:pPr>
                      <a:r>
                        <a:rPr lang="en-US" sz="2500" b="1" i="0" u="none" strike="noStrike" cap="none">
                          <a:solidFill>
                            <a:srgbClr val="000000"/>
                          </a:solidFill>
                          <a:latin typeface="Arial"/>
                          <a:ea typeface="Arial"/>
                          <a:cs typeface="Arial"/>
                          <a:sym typeface="Arial"/>
                        </a:rPr>
                        <a:t>Tipul de program TV</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53585F"/>
                      </a:solidFill>
                      <a:prstDash val="solid"/>
                      <a:round/>
                      <a:headEnd type="none" w="sm" len="sm"/>
                      <a:tailEnd type="none" w="sm" len="sm"/>
                    </a:lnT>
                    <a:lnB w="38100" cap="flat" cmpd="sng">
                      <a:solidFill>
                        <a:srgbClr val="164F86"/>
                      </a:solidFill>
                      <a:prstDash val="solid"/>
                      <a:round/>
                      <a:headEnd type="none" w="sm" len="sm"/>
                      <a:tailEnd type="none" w="sm" len="sm"/>
                    </a:lnB>
                    <a:solidFill>
                      <a:srgbClr val="88ED55">
                        <a:alpha val="49803"/>
                      </a:srgbClr>
                    </a:solidFill>
                  </a:tcPr>
                </a:tc>
                <a:tc>
                  <a:txBody>
                    <a:bodyPr/>
                    <a:lstStyle/>
                    <a:p>
                      <a:pPr marL="0" marR="0" lvl="0" indent="0" algn="ctr" rtl="0">
                        <a:lnSpc>
                          <a:spcPct val="100000"/>
                        </a:lnSpc>
                        <a:spcBef>
                          <a:spcPts val="0"/>
                        </a:spcBef>
                        <a:spcAft>
                          <a:spcPts val="0"/>
                        </a:spcAft>
                        <a:buClr>
                          <a:srgbClr val="000000"/>
                        </a:buClr>
                        <a:buSzPts val="2500"/>
                        <a:buFont typeface="Arial"/>
                        <a:buNone/>
                      </a:pPr>
                      <a:r>
                        <a:rPr lang="en-US" sz="2500" b="1" i="0" u="none" strike="noStrike" cap="none">
                          <a:solidFill>
                            <a:srgbClr val="000000"/>
                          </a:solidFill>
                          <a:latin typeface="Arial"/>
                          <a:ea typeface="Arial"/>
                          <a:cs typeface="Arial"/>
                          <a:sym typeface="Arial"/>
                        </a:rPr>
                        <a:t>Tipul de publicitate</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53585F"/>
                      </a:solidFill>
                      <a:prstDash val="solid"/>
                      <a:round/>
                      <a:headEnd type="none" w="sm" len="sm"/>
                      <a:tailEnd type="none" w="sm" len="sm"/>
                    </a:lnT>
                    <a:lnB w="38100" cap="flat" cmpd="sng">
                      <a:solidFill>
                        <a:srgbClr val="164F86"/>
                      </a:solidFill>
                      <a:prstDash val="solid"/>
                      <a:round/>
                      <a:headEnd type="none" w="sm" len="sm"/>
                      <a:tailEnd type="none" w="sm" len="sm"/>
                    </a:lnB>
                    <a:solidFill>
                      <a:srgbClr val="FBE81E">
                        <a:alpha val="49803"/>
                      </a:srgbClr>
                    </a:solidFill>
                  </a:tcPr>
                </a:tc>
                <a:extLst>
                  <a:ext uri="{0D108BD9-81ED-4DB2-BD59-A6C34878D82A}">
                    <a16:rowId xmlns:a16="http://schemas.microsoft.com/office/drawing/2014/main" val="10000"/>
                  </a:ext>
                </a:extLst>
              </a:tr>
              <a:tr h="663575">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Desene animate pentru copii</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38100" cap="flat" cmpd="sng">
                      <a:solidFill>
                        <a:srgbClr val="164F86"/>
                      </a:solidFill>
                      <a:prstDash val="solid"/>
                      <a:round/>
                      <a:headEnd type="none" w="sm" len="sm"/>
                      <a:tailEnd type="none" w="sm" len="sm"/>
                    </a:lnT>
                    <a:lnB w="12700" cap="flat" cmpd="sng">
                      <a:solidFill>
                        <a:srgbClr val="3797C6"/>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Jucării și jocuri pentru copii, dulciuri</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38100" cap="flat" cmpd="sng">
                      <a:solidFill>
                        <a:srgbClr val="164F86"/>
                      </a:solidFill>
                      <a:prstDash val="solid"/>
                      <a:round/>
                      <a:headEnd type="none" w="sm" len="sm"/>
                      <a:tailEnd type="none" w="sm" len="sm"/>
                    </a:lnT>
                    <a:lnB w="12700" cap="flat" cmpd="sng">
                      <a:solidFill>
                        <a:srgbClr val="3797C6"/>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1"/>
                  </a:ext>
                </a:extLst>
              </a:tr>
              <a:tr h="517525">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Seriale TV în timpul zilei</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Produse de uz casnic, mâncare pentru animale de companie</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2"/>
                  </a:ext>
                </a:extLst>
              </a:tr>
              <a:tr h="741350">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Talk-show-uri nocturne</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Mâncare de tip </a:t>
                      </a:r>
                      <a:r>
                        <a:rPr lang="en-US" sz="2100" b="0" i="1" u="none" strike="noStrike" cap="none">
                          <a:solidFill>
                            <a:srgbClr val="000000"/>
                          </a:solidFill>
                          <a:latin typeface="Arial"/>
                          <a:ea typeface="Arial"/>
                          <a:cs typeface="Arial"/>
                          <a:sym typeface="Arial"/>
                        </a:rPr>
                        <a:t>snack</a:t>
                      </a:r>
                      <a:r>
                        <a:rPr lang="en-US" sz="2100" b="0" i="0" u="none" strike="noStrike" cap="none">
                          <a:solidFill>
                            <a:srgbClr val="000000"/>
                          </a:solidFill>
                          <a:latin typeface="Arial"/>
                          <a:ea typeface="Arial"/>
                          <a:cs typeface="Arial"/>
                          <a:sym typeface="Arial"/>
                        </a:rPr>
                        <a:t> și medicamente pentru dormit care se pot elibera fără prescripție medicală</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3"/>
                  </a:ext>
                </a:extLst>
              </a:tr>
              <a:tr h="547675">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Turnee de golf</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Echipament de golf, servicii de investiții, asigurări de viață</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4"/>
                  </a:ext>
                </a:extLst>
              </a:tr>
              <a:tr h="561975">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Meciuri de fotbal</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Mâncare de tip </a:t>
                      </a:r>
                      <a:r>
                        <a:rPr lang="en-US" sz="2100" b="0" i="1" u="none" strike="noStrike" cap="none">
                          <a:solidFill>
                            <a:srgbClr val="000000"/>
                          </a:solidFill>
                          <a:latin typeface="Arial"/>
                          <a:ea typeface="Arial"/>
                          <a:cs typeface="Arial"/>
                          <a:sym typeface="Arial"/>
                        </a:rPr>
                        <a:t>snack</a:t>
                      </a:r>
                      <a:r>
                        <a:rPr lang="en-US" sz="2100" b="0" i="0" u="none" strike="noStrike" cap="none">
                          <a:solidFill>
                            <a:srgbClr val="000000"/>
                          </a:solidFill>
                          <a:latin typeface="Arial"/>
                          <a:ea typeface="Arial"/>
                          <a:cs typeface="Arial"/>
                          <a:sym typeface="Arial"/>
                        </a:rPr>
                        <a:t>, bere, autoturisme</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3797C6"/>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5"/>
                  </a:ext>
                </a:extLst>
              </a:tr>
              <a:tr h="503225">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Filme documentare</a:t>
                      </a:r>
                      <a:endParaRPr/>
                    </a:p>
                  </a:txBody>
                  <a:tcPr marL="50800" marR="50800" marT="50800" marB="50800" anchor="ctr">
                    <a:lnL w="12700" cap="flat" cmpd="sng">
                      <a:solidFill>
                        <a:srgbClr val="53585F"/>
                      </a:solidFill>
                      <a:prstDash val="solid"/>
                      <a:round/>
                      <a:headEnd type="none" w="sm" len="sm"/>
                      <a:tailEnd type="none" w="sm" len="sm"/>
                    </a:lnL>
                    <a:lnR w="12700" cap="flat" cmpd="sng">
                      <a:solidFill>
                        <a:srgbClr val="3797C6"/>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53585F"/>
                      </a:solidFill>
                      <a:prstDash val="solid"/>
                      <a:round/>
                      <a:headEnd type="none" w="sm" len="sm"/>
                      <a:tailEnd type="none" w="sm" len="sm"/>
                    </a:lnB>
                    <a:solidFill>
                      <a:srgbClr val="88ED55">
                        <a:alpha val="49803"/>
                      </a:srgbClr>
                    </a:solidFill>
                  </a:tcPr>
                </a:tc>
                <a:tc>
                  <a:txBody>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rgbClr val="000000"/>
                          </a:solidFill>
                          <a:latin typeface="Arial"/>
                          <a:ea typeface="Arial"/>
                          <a:cs typeface="Arial"/>
                          <a:sym typeface="Arial"/>
                        </a:rPr>
                        <a:t>Cărți, CD-uri, DVD-uri educaționale</a:t>
                      </a:r>
                      <a:endParaRPr/>
                    </a:p>
                  </a:txBody>
                  <a:tcPr marL="50800" marR="50800" marT="50800" marB="50800" anchor="ctr">
                    <a:lnL w="12700" cap="flat" cmpd="sng">
                      <a:solidFill>
                        <a:srgbClr val="3797C6"/>
                      </a:solidFill>
                      <a:prstDash val="solid"/>
                      <a:round/>
                      <a:headEnd type="none" w="sm" len="sm"/>
                      <a:tailEnd type="none" w="sm" len="sm"/>
                    </a:lnL>
                    <a:lnR w="12700" cap="flat" cmpd="sng">
                      <a:solidFill>
                        <a:srgbClr val="53585F"/>
                      </a:solidFill>
                      <a:prstDash val="solid"/>
                      <a:round/>
                      <a:headEnd type="none" w="sm" len="sm"/>
                      <a:tailEnd type="none" w="sm" len="sm"/>
                    </a:lnR>
                    <a:lnT w="12700" cap="flat" cmpd="sng">
                      <a:solidFill>
                        <a:srgbClr val="3797C6"/>
                      </a:solidFill>
                      <a:prstDash val="solid"/>
                      <a:round/>
                      <a:headEnd type="none" w="sm" len="sm"/>
                      <a:tailEnd type="none" w="sm" len="sm"/>
                    </a:lnT>
                    <a:lnB w="12700" cap="flat" cmpd="sng">
                      <a:solidFill>
                        <a:srgbClr val="53585F"/>
                      </a:solidFill>
                      <a:prstDash val="solid"/>
                      <a:round/>
                      <a:headEnd type="none" w="sm" len="sm"/>
                      <a:tailEnd type="none" w="sm" len="sm"/>
                    </a:lnB>
                    <a:solidFill>
                      <a:srgbClr val="F5E816">
                        <a:alpha val="49803"/>
                      </a:srgbClr>
                    </a:solidFill>
                  </a:tcPr>
                </a:tc>
                <a:extLst>
                  <a:ext uri="{0D108BD9-81ED-4DB2-BD59-A6C34878D82A}">
                    <a16:rowId xmlns:a16="http://schemas.microsoft.com/office/drawing/2014/main" val="10006"/>
                  </a:ext>
                </a:extLst>
              </a:tr>
            </a:tbl>
          </a:graphicData>
        </a:graphic>
      </p:graphicFrame>
      <p:sp>
        <p:nvSpPr>
          <p:cNvPr id="189" name="Google Shape;189;p18"/>
          <p:cNvSpPr txBox="1"/>
          <p:nvPr/>
        </p:nvSpPr>
        <p:spPr>
          <a:xfrm>
            <a:off x="738187" y="312737"/>
            <a:ext cx="11755437" cy="1309687"/>
          </a:xfrm>
          <a:prstGeom prst="rect">
            <a:avLst/>
          </a:prstGeom>
          <a:noFill/>
          <a:ln>
            <a:noFill/>
          </a:ln>
        </p:spPr>
        <p:txBody>
          <a:bodyPr spcFirstLastPara="1" wrap="square" lIns="50800" tIns="50800" rIns="50800" bIns="50800" anchor="ctr" anchorCtr="0">
            <a:spAutoFit/>
          </a:bodyPr>
          <a:lstStyle/>
          <a:p>
            <a:pPr marL="381000" marR="0" lvl="0" indent="-3810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Companiile care fac reclamă la televiziune creează adesea mesaje publicitare destinate consumatorilor din toate cele trei categorii de segmente de piață (geografic, demografic, psihografic).</a:t>
            </a:r>
            <a:endParaRPr/>
          </a:p>
        </p:txBody>
      </p:sp>
      <p:sp>
        <p:nvSpPr>
          <p:cNvPr id="190" name="Google Shape;190;p18"/>
          <p:cNvSpPr txBox="1"/>
          <p:nvPr/>
        </p:nvSpPr>
        <p:spPr>
          <a:xfrm>
            <a:off x="666750" y="7035800"/>
            <a:ext cx="11755437" cy="1982787"/>
          </a:xfrm>
          <a:prstGeom prst="rect">
            <a:avLst/>
          </a:prstGeom>
          <a:noFill/>
          <a:ln>
            <a:noFill/>
          </a:ln>
        </p:spPr>
        <p:txBody>
          <a:bodyPr spcFirstLastPara="1" wrap="square" lIns="50800" tIns="50800" rIns="50800" bIns="50800" anchor="ctr" anchorCtr="0">
            <a:spAutoFit/>
          </a:bodyPr>
          <a:lstStyle/>
          <a:p>
            <a:pPr marL="633412" marR="0" lvl="0" indent="-379412"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Companiile încearcă permanent:</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să creeze mesaje publicitare potrivite pentru fiecare segment de piață.</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să construiască un mediu de vânzare pentru produsul/serviciul lor care să corespundă cu segmentul de piață căruia i se adresează.</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9"/>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200"/>
              <a:buFont typeface="Arial"/>
              <a:buNone/>
            </a:pPr>
            <a:r>
              <a:rPr lang="en-US" sz="3200" b="1" i="0" u="none">
                <a:solidFill>
                  <a:srgbClr val="000000"/>
                </a:solidFill>
                <a:latin typeface="Arial"/>
                <a:ea typeface="Arial"/>
                <a:cs typeface="Arial"/>
                <a:sym typeface="Arial"/>
              </a:rPr>
              <a:t>Segmentarea pieței pe Web</a:t>
            </a:r>
            <a:endParaRPr/>
          </a:p>
        </p:txBody>
      </p:sp>
      <p:sp>
        <p:nvSpPr>
          <p:cNvPr id="196" name="Google Shape;196;p19"/>
          <p:cNvSpPr txBox="1"/>
          <p:nvPr/>
        </p:nvSpPr>
        <p:spPr>
          <a:xfrm>
            <a:off x="704850" y="979487"/>
            <a:ext cx="11793537"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97" name="Google Shape;197;p19"/>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16</a:t>
            </a:fld>
            <a:endParaRPr/>
          </a:p>
        </p:txBody>
      </p:sp>
      <p:sp>
        <p:nvSpPr>
          <p:cNvPr id="198" name="Google Shape;198;p19"/>
          <p:cNvSpPr txBox="1"/>
          <p:nvPr/>
        </p:nvSpPr>
        <p:spPr>
          <a:xfrm>
            <a:off x="723900" y="1325562"/>
            <a:ext cx="11755437" cy="903287"/>
          </a:xfrm>
          <a:prstGeom prst="rect">
            <a:avLst/>
          </a:prstGeom>
          <a:noFill/>
          <a:ln>
            <a:noFill/>
          </a:ln>
        </p:spPr>
        <p:txBody>
          <a:bodyPr spcFirstLastPara="1" wrap="square" lIns="50800" tIns="50800" rIns="50800" bIns="50800" anchor="ctr" anchorCtr="0">
            <a:spAutoFit/>
          </a:bodyPr>
          <a:lstStyle/>
          <a:p>
            <a:pPr marL="381000" marR="0" lvl="0" indent="-3810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Web-ul oferă companiilor posibilitatea de a crea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diverse ambianțe pentru magazinele lor:</a:t>
            </a:r>
            <a:endParaRPr/>
          </a:p>
        </p:txBody>
      </p:sp>
      <p:sp>
        <p:nvSpPr>
          <p:cNvPr id="199" name="Google Shape;199;p19"/>
          <p:cNvSpPr txBox="1"/>
          <p:nvPr/>
        </p:nvSpPr>
        <p:spPr>
          <a:xfrm>
            <a:off x="703262" y="2463800"/>
            <a:ext cx="5210175" cy="1271587"/>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0000"/>
              </a:buClr>
              <a:buSzPts val="2600"/>
              <a:buFont typeface="Arial"/>
              <a:buNone/>
            </a:pPr>
            <a:r>
              <a:rPr lang="en-US" sz="2600" b="0" i="0" u="none">
                <a:solidFill>
                  <a:srgbClr val="000000"/>
                </a:solidFill>
                <a:latin typeface="Arial"/>
                <a:ea typeface="Arial"/>
                <a:cs typeface="Arial"/>
                <a:sym typeface="Arial"/>
              </a:rPr>
              <a:t>Site-ul </a:t>
            </a:r>
            <a:r>
              <a:rPr lang="en-US" sz="2600" b="1" i="0" u="none">
                <a:solidFill>
                  <a:schemeClr val="accent1"/>
                </a:solidFill>
                <a:latin typeface="Arial"/>
                <a:ea typeface="Arial"/>
                <a:cs typeface="Arial"/>
                <a:sym typeface="Arial"/>
              </a:rPr>
              <a:t>Juicy Couture</a:t>
            </a:r>
            <a:r>
              <a:rPr lang="en-US" sz="2600" b="0" i="0" u="none">
                <a:solidFill>
                  <a:srgbClr val="000000"/>
                </a:solidFill>
                <a:latin typeface="Arial"/>
                <a:ea typeface="Arial"/>
                <a:cs typeface="Arial"/>
                <a:sym typeface="Arial"/>
              </a:rPr>
              <a:t> este creat pentru cumpărători tineri, adepți ai unui stil vestimentar modern.</a:t>
            </a:r>
            <a:endParaRPr/>
          </a:p>
        </p:txBody>
      </p:sp>
      <p:sp>
        <p:nvSpPr>
          <p:cNvPr id="200" name="Google Shape;200;p19"/>
          <p:cNvSpPr txBox="1"/>
          <p:nvPr/>
        </p:nvSpPr>
        <p:spPr>
          <a:xfrm>
            <a:off x="6926262" y="2463800"/>
            <a:ext cx="5503862" cy="1665287"/>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0000"/>
              </a:buClr>
              <a:buSzPts val="2600"/>
              <a:buFont typeface="Arial"/>
              <a:buNone/>
            </a:pPr>
            <a:r>
              <a:rPr lang="en-US" sz="2600" b="0" i="0" u="none">
                <a:solidFill>
                  <a:srgbClr val="000000"/>
                </a:solidFill>
                <a:latin typeface="Arial"/>
                <a:ea typeface="Arial"/>
                <a:cs typeface="Arial"/>
                <a:sym typeface="Arial"/>
              </a:rPr>
              <a:t>Site-ul </a:t>
            </a:r>
            <a:r>
              <a:rPr lang="en-US" sz="2600" b="1" i="0" u="none">
                <a:solidFill>
                  <a:schemeClr val="accent1"/>
                </a:solidFill>
                <a:latin typeface="Arial"/>
                <a:ea typeface="Arial"/>
                <a:cs typeface="Arial"/>
                <a:sym typeface="Arial"/>
              </a:rPr>
              <a:t>Talbots</a:t>
            </a:r>
            <a:r>
              <a:rPr lang="en-US" sz="2600" b="0" i="0" u="none">
                <a:solidFill>
                  <a:srgbClr val="000000"/>
                </a:solidFill>
                <a:latin typeface="Arial"/>
                <a:ea typeface="Arial"/>
                <a:cs typeface="Arial"/>
                <a:sym typeface="Arial"/>
              </a:rPr>
              <a:t> este creat pentru cumpărători mai în vârstă, mai maturi, adepți ai unui stil vestimentar clasic, mai sobru.</a:t>
            </a:r>
            <a:endParaRPr/>
          </a:p>
        </p:txBody>
      </p:sp>
      <p:pic>
        <p:nvPicPr>
          <p:cNvPr id="201" name="Google Shape;201;p19"/>
          <p:cNvPicPr preferRelativeResize="0"/>
          <p:nvPr/>
        </p:nvPicPr>
        <p:blipFill rotWithShape="1">
          <a:blip r:embed="rId3">
            <a:alphaModFix/>
          </a:blip>
          <a:srcRect/>
          <a:stretch/>
        </p:blipFill>
        <p:spPr>
          <a:xfrm>
            <a:off x="292100" y="4454525"/>
            <a:ext cx="6489700" cy="4232275"/>
          </a:xfrm>
          <a:prstGeom prst="rect">
            <a:avLst/>
          </a:prstGeom>
          <a:noFill/>
          <a:ln>
            <a:noFill/>
          </a:ln>
        </p:spPr>
      </p:pic>
      <p:pic>
        <p:nvPicPr>
          <p:cNvPr id="202" name="Google Shape;202;p19"/>
          <p:cNvPicPr preferRelativeResize="0"/>
          <p:nvPr/>
        </p:nvPicPr>
        <p:blipFill rotWithShape="1">
          <a:blip r:embed="rId4">
            <a:alphaModFix/>
          </a:blip>
          <a:srcRect/>
          <a:stretch/>
        </p:blipFill>
        <p:spPr>
          <a:xfrm>
            <a:off x="6924675" y="4402137"/>
            <a:ext cx="5703887" cy="433863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0"/>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17</a:t>
            </a:fld>
            <a:endParaRPr/>
          </a:p>
        </p:txBody>
      </p:sp>
      <p:sp>
        <p:nvSpPr>
          <p:cNvPr id="208" name="Google Shape;208;p20"/>
          <p:cNvSpPr txBox="1"/>
          <p:nvPr/>
        </p:nvSpPr>
        <p:spPr>
          <a:xfrm>
            <a:off x="712787" y="1087437"/>
            <a:ext cx="11755437" cy="8320087"/>
          </a:xfrm>
          <a:prstGeom prst="rect">
            <a:avLst/>
          </a:prstGeom>
          <a:noFill/>
          <a:ln>
            <a:noFill/>
          </a:ln>
        </p:spPr>
        <p:txBody>
          <a:bodyPr spcFirstLastPara="1" wrap="square" lIns="50800" tIns="50800" rIns="50800" bIns="50800" anchor="ctr" anchorCtr="0">
            <a:spAutoFit/>
          </a:bodyPr>
          <a:lstStyle/>
          <a:p>
            <a:pPr marL="542925" marR="0" lvl="0" indent="-3810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În lumea fizică, datorită spațiului foarte limitat pentru expunerea produselor, magazinele nu reușesc să transmită decât un singur mesaj de marketing (</a:t>
            </a:r>
            <a:r>
              <a:rPr lang="en-US" sz="2800" b="0" i="1" u="none">
                <a:solidFill>
                  <a:srgbClr val="0B5D18"/>
                </a:solidFill>
                <a:latin typeface="Arial"/>
                <a:ea typeface="Arial"/>
                <a:cs typeface="Arial"/>
                <a:sym typeface="Arial"/>
              </a:rPr>
              <a:t>Excepții: marile magazine universale sau diverse magazine specializate de mari dimensiuni</a:t>
            </a:r>
            <a:r>
              <a:rPr lang="en-US" sz="2800" b="0" i="0" u="none">
                <a:solidFill>
                  <a:srgbClr val="000000"/>
                </a:solidFill>
                <a:latin typeface="Arial"/>
                <a:ea typeface="Arial"/>
                <a:cs typeface="Arial"/>
                <a:sym typeface="Arial"/>
              </a:rPr>
              <a:t>).</a:t>
            </a:r>
            <a:endParaRPr/>
          </a:p>
          <a:p>
            <a:pPr marL="542925"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Magazinele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pot crea spații virtuale separate pentru diferite segmente de piață.</a:t>
            </a:r>
            <a:endParaRPr/>
          </a:p>
          <a:p>
            <a:pPr marL="542925" marR="0" lvl="0" indent="-381000" algn="l" rtl="0">
              <a:lnSpc>
                <a:spcPct val="100000"/>
              </a:lnSpc>
              <a:spcBef>
                <a:spcPts val="1200"/>
              </a:spcBef>
              <a:spcAft>
                <a:spcPts val="0"/>
              </a:spcAft>
              <a:buClr>
                <a:srgbClr val="C82506"/>
              </a:buClr>
              <a:buSzPts val="2800"/>
              <a:buFont typeface="Arial"/>
              <a:buChar char="•"/>
            </a:pPr>
            <a:r>
              <a:rPr lang="en-US" sz="2800" b="1" i="0" u="none">
                <a:solidFill>
                  <a:srgbClr val="C82506"/>
                </a:solidFill>
                <a:latin typeface="Arial"/>
                <a:ea typeface="Arial"/>
                <a:cs typeface="Arial"/>
                <a:sym typeface="Arial"/>
              </a:rPr>
              <a:t>Marketing unu-la-unu</a:t>
            </a:r>
            <a:r>
              <a:rPr lang="en-US" sz="2800" b="0" i="0" u="none">
                <a:solidFill>
                  <a:srgbClr val="000000"/>
                </a:solidFill>
                <a:latin typeface="Arial"/>
                <a:ea typeface="Arial"/>
                <a:cs typeface="Arial"/>
                <a:sym typeface="Arial"/>
              </a:rPr>
              <a:t> = strategie de marketing bazată pe un nivel înalt de personalizare, constând în oferirea de produse și servicii care acoperă nevoile unui anumit client.</a:t>
            </a:r>
            <a:endParaRPr/>
          </a:p>
          <a:p>
            <a:pPr marL="542925" marR="0" lvl="0" indent="-381000" algn="l" rtl="0">
              <a:lnSpc>
                <a:spcPct val="100000"/>
              </a:lnSpc>
              <a:spcBef>
                <a:spcPts val="1200"/>
              </a:spcBef>
              <a:spcAft>
                <a:spcPts val="0"/>
              </a:spcAft>
              <a:buClr>
                <a:srgbClr val="0B5D18"/>
              </a:buClr>
              <a:buSzPts val="2800"/>
              <a:buFont typeface="Arial"/>
              <a:buChar char="•"/>
            </a:pPr>
            <a:r>
              <a:rPr lang="en-US" sz="2800" b="1" i="1" u="none">
                <a:solidFill>
                  <a:srgbClr val="0B5D18"/>
                </a:solidFill>
                <a:latin typeface="Arial"/>
                <a:ea typeface="Arial"/>
                <a:cs typeface="Arial"/>
                <a:sym typeface="Arial"/>
              </a:rPr>
              <a:t>Exemplu:</a:t>
            </a:r>
            <a:r>
              <a:rPr lang="en-US" sz="2800" b="0" i="0" u="none">
                <a:solidFill>
                  <a:srgbClr val="000000"/>
                </a:solidFill>
                <a:latin typeface="Arial"/>
                <a:ea typeface="Arial"/>
                <a:cs typeface="Arial"/>
                <a:sym typeface="Arial"/>
              </a:rPr>
              <a:t> </a:t>
            </a:r>
            <a:r>
              <a:rPr lang="en-US" sz="2800" b="0" i="0" u="none">
                <a:solidFill>
                  <a:schemeClr val="accent1"/>
                </a:solidFill>
                <a:latin typeface="Arial"/>
                <a:ea typeface="Arial"/>
                <a:cs typeface="Arial"/>
                <a:sym typeface="Arial"/>
              </a:rPr>
              <a:t>compania </a:t>
            </a:r>
            <a:r>
              <a:rPr lang="en-US" sz="2800" b="1" i="0" u="none">
                <a:solidFill>
                  <a:schemeClr val="accent1"/>
                </a:solidFill>
                <a:latin typeface="Arial"/>
                <a:ea typeface="Arial"/>
                <a:cs typeface="Arial"/>
                <a:sym typeface="Arial"/>
              </a:rPr>
              <a:t>Dell</a:t>
            </a:r>
            <a:r>
              <a:rPr lang="en-US" sz="2800" b="0" i="0" u="none">
                <a:solidFill>
                  <a:srgbClr val="000000"/>
                </a:solidFill>
                <a:latin typeface="Arial"/>
                <a:ea typeface="Arial"/>
                <a:cs typeface="Arial"/>
                <a:sym typeface="Arial"/>
              </a:rPr>
              <a:t>.</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Prima pagină a site-ului </a:t>
            </a:r>
            <a:r>
              <a:rPr lang="en-US" sz="2800" b="1" i="0" u="none">
                <a:solidFill>
                  <a:schemeClr val="accent1"/>
                </a:solidFill>
                <a:latin typeface="Arial"/>
                <a:ea typeface="Arial"/>
                <a:cs typeface="Arial"/>
                <a:sym typeface="Arial"/>
              </a:rPr>
              <a:t>www.dell.com</a:t>
            </a:r>
            <a:r>
              <a:rPr lang="en-US" sz="2800" b="0" i="0" u="none">
                <a:solidFill>
                  <a:srgbClr val="000000"/>
                </a:solidFill>
                <a:latin typeface="Arial"/>
                <a:ea typeface="Arial"/>
                <a:cs typeface="Arial"/>
                <a:sym typeface="Arial"/>
              </a:rPr>
              <a:t> conține hiperlegături către zone separate ale site-ului special create pentru fiecare grup principal de clienți: utilizatori casnici, resp. companii.</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Odată ce vizitatorul a ales categoria din care face parte, are acces la hiperlegături către produse specifice sau către categorii de produse.</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chemeClr val="accent1"/>
                </a:solidFill>
                <a:latin typeface="Arial"/>
                <a:ea typeface="Arial"/>
                <a:cs typeface="Arial"/>
                <a:sym typeface="Arial"/>
              </a:rPr>
              <a:t>Conturile Dell Premier</a:t>
            </a:r>
            <a:r>
              <a:rPr lang="en-US" sz="2800" b="0" i="0" u="none">
                <a:solidFill>
                  <a:srgbClr val="000000"/>
                </a:solidFill>
                <a:latin typeface="Arial"/>
                <a:ea typeface="Arial"/>
                <a:cs typeface="Arial"/>
                <a:sym typeface="Arial"/>
              </a:rPr>
              <a:t> implementează strategia one-to-one marketing, creând un grad înalt de segmentare a pieței pe bază de client.</a:t>
            </a:r>
            <a:endParaRPr/>
          </a:p>
        </p:txBody>
      </p:sp>
      <p:sp>
        <p:nvSpPr>
          <p:cNvPr id="209" name="Google Shape;209;p20"/>
          <p:cNvSpPr txBox="1">
            <a:spLocks noGrp="1"/>
          </p:cNvSpPr>
          <p:nvPr>
            <p:ph type="title"/>
          </p:nvPr>
        </p:nvSpPr>
        <p:spPr>
          <a:xfrm>
            <a:off x="704850" y="268287"/>
            <a:ext cx="11771312" cy="600075"/>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200"/>
              <a:buFont typeface="Arial"/>
              <a:buNone/>
            </a:pPr>
            <a:r>
              <a:rPr lang="en-US" sz="3200" b="1" i="0" u="none">
                <a:solidFill>
                  <a:srgbClr val="000000"/>
                </a:solidFill>
                <a:latin typeface="Arial"/>
                <a:ea typeface="Arial"/>
                <a:cs typeface="Arial"/>
                <a:sym typeface="Arial"/>
              </a:rPr>
              <a:t>Segmentarea pieței pe Web</a:t>
            </a:r>
            <a:endParaRPr/>
          </a:p>
        </p:txBody>
      </p:sp>
      <p:sp>
        <p:nvSpPr>
          <p:cNvPr id="210" name="Google Shape;210;p20"/>
          <p:cNvSpPr txBox="1"/>
          <p:nvPr/>
        </p:nvSpPr>
        <p:spPr>
          <a:xfrm>
            <a:off x="693737" y="865187"/>
            <a:ext cx="11793537" cy="112712"/>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1"/>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000"/>
              <a:buFont typeface="Arial"/>
              <a:buNone/>
            </a:pPr>
            <a:r>
              <a:rPr lang="en-US" sz="3000" b="1" i="0" u="none">
                <a:solidFill>
                  <a:srgbClr val="000000"/>
                </a:solidFill>
                <a:latin typeface="Arial"/>
                <a:ea typeface="Arial"/>
                <a:cs typeface="Arial"/>
                <a:sym typeface="Arial"/>
              </a:rPr>
              <a:t>Segmentarea pieței utilizând comportamentul consumatorului</a:t>
            </a:r>
            <a:endParaRPr/>
          </a:p>
        </p:txBody>
      </p:sp>
      <p:sp>
        <p:nvSpPr>
          <p:cNvPr id="216" name="Google Shape;216;p21"/>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17" name="Google Shape;217;p21"/>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18</a:t>
            </a:fld>
            <a:endParaRPr/>
          </a:p>
        </p:txBody>
      </p:sp>
      <p:sp>
        <p:nvSpPr>
          <p:cNvPr id="218" name="Google Shape;218;p21"/>
          <p:cNvSpPr txBox="1"/>
          <p:nvPr/>
        </p:nvSpPr>
        <p:spPr>
          <a:xfrm>
            <a:off x="712787" y="1293812"/>
            <a:ext cx="11755437" cy="7658100"/>
          </a:xfrm>
          <a:prstGeom prst="rect">
            <a:avLst/>
          </a:prstGeom>
          <a:noFill/>
          <a:ln>
            <a:noFill/>
          </a:ln>
        </p:spPr>
        <p:txBody>
          <a:bodyPr spcFirstLastPara="1" wrap="square" lIns="50800" tIns="50800" rIns="50800" bIns="50800" anchor="ctr" anchorCtr="0">
            <a:spAutoFit/>
          </a:bodyPr>
          <a:lstStyle/>
          <a:p>
            <a:pPr marL="381000" marR="0" lvl="0" indent="-333375"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O aceeași persoană are nevoie de diferite combinații de produse și de servicii în funcție de ocazie.</a:t>
            </a:r>
            <a:endParaRPr/>
          </a:p>
          <a:p>
            <a:pPr marL="381000" marR="0" lvl="0" indent="-333375" algn="l" rtl="0">
              <a:lnSpc>
                <a:spcPct val="100000"/>
              </a:lnSpc>
              <a:spcBef>
                <a:spcPts val="1200"/>
              </a:spcBef>
              <a:spcAft>
                <a:spcPts val="0"/>
              </a:spcAft>
              <a:buClr>
                <a:srgbClr val="164F86"/>
              </a:buClr>
              <a:buSzPts val="1400"/>
              <a:buFont typeface="Arial"/>
              <a:buChar char="✦"/>
            </a:pPr>
            <a:r>
              <a:rPr lang="en-US" sz="2800" b="1" i="1" u="none">
                <a:solidFill>
                  <a:srgbClr val="0B5D18"/>
                </a:solidFill>
                <a:latin typeface="Arial"/>
                <a:ea typeface="Arial"/>
                <a:cs typeface="Arial"/>
                <a:sym typeface="Arial"/>
              </a:rPr>
              <a:t>Exemplu:</a:t>
            </a:r>
            <a:r>
              <a:rPr lang="en-US" sz="2800" b="0" i="0" u="none">
                <a:solidFill>
                  <a:srgbClr val="0B5D18"/>
                </a:solidFill>
                <a:latin typeface="Arial"/>
                <a:ea typeface="Arial"/>
                <a:cs typeface="Arial"/>
                <a:sym typeface="Arial"/>
              </a:rPr>
              <a:t> Un client reacționează la foame în moduri diferite la momente diferite.</a:t>
            </a:r>
            <a:endParaRPr/>
          </a:p>
          <a:p>
            <a:pPr marL="381000" marR="0" lvl="0" indent="-333375" algn="l" rtl="0">
              <a:lnSpc>
                <a:spcPct val="100000"/>
              </a:lnSpc>
              <a:spcBef>
                <a:spcPts val="1200"/>
              </a:spcBef>
              <a:spcAft>
                <a:spcPts val="0"/>
              </a:spcAft>
              <a:buClr>
                <a:srgbClr val="C82506"/>
              </a:buClr>
              <a:buSzPts val="2800"/>
              <a:buFont typeface="Arial"/>
              <a:buChar char="•"/>
            </a:pPr>
            <a:r>
              <a:rPr lang="en-US" sz="2800" b="1" i="0" u="none">
                <a:solidFill>
                  <a:srgbClr val="C82506"/>
                </a:solidFill>
                <a:latin typeface="Arial"/>
                <a:ea typeface="Arial"/>
                <a:cs typeface="Arial"/>
                <a:sym typeface="Arial"/>
              </a:rPr>
              <a:t>Segmentare comportamentală</a:t>
            </a:r>
            <a:r>
              <a:rPr lang="en-US" sz="2800" b="0" i="0" u="none">
                <a:solidFill>
                  <a:srgbClr val="000000"/>
                </a:solidFill>
                <a:latin typeface="Arial"/>
                <a:ea typeface="Arial"/>
                <a:cs typeface="Arial"/>
                <a:sym typeface="Arial"/>
              </a:rPr>
              <a:t> = crearea de experiențe separate pentru clienți în funcție de comportamentul acestora.</a:t>
            </a:r>
            <a:endParaRPr/>
          </a:p>
          <a:p>
            <a:pPr marL="381000" marR="0" lvl="0" indent="-333375"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Companiile care operează numai offline pot acoperi numai una sau câteva din nevoile comportamentale diferite ale clienților.</a:t>
            </a:r>
            <a:endParaRPr/>
          </a:p>
          <a:p>
            <a:pPr marL="381000" marR="0" lvl="0" indent="-333375"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Prin contrast, un singur site Web bine proiectat poate acoperi nevoile vizitatorilor care sosesc cu moduri comportamentale diferite.</a:t>
            </a:r>
            <a:endParaRPr/>
          </a:p>
          <a:p>
            <a:pPr marL="381000" marR="0" lvl="0" indent="-333375" algn="l" rtl="0">
              <a:lnSpc>
                <a:spcPct val="100000"/>
              </a:lnSpc>
              <a:spcBef>
                <a:spcPts val="1200"/>
              </a:spcBef>
              <a:spcAft>
                <a:spcPts val="0"/>
              </a:spcAft>
              <a:buClr>
                <a:srgbClr val="C82506"/>
              </a:buClr>
              <a:buSzPts val="2800"/>
              <a:buFont typeface="Arial"/>
              <a:buChar char="•"/>
            </a:pPr>
            <a:r>
              <a:rPr lang="en-US" sz="2800" b="1" i="0" u="none">
                <a:solidFill>
                  <a:srgbClr val="C82506"/>
                </a:solidFill>
                <a:latin typeface="Arial"/>
                <a:ea typeface="Arial"/>
                <a:cs typeface="Arial"/>
                <a:sym typeface="Arial"/>
              </a:rPr>
              <a:t>Segmentare bazată pe modul de utilizare</a:t>
            </a:r>
            <a:r>
              <a:rPr lang="en-US" sz="2800" b="0" i="0" u="none">
                <a:solidFill>
                  <a:srgbClr val="000000"/>
                </a:solidFill>
                <a:latin typeface="Arial"/>
                <a:ea typeface="Arial"/>
                <a:cs typeface="Arial"/>
                <a:sym typeface="Arial"/>
              </a:rPr>
              <a:t> = personalizarea experiențelor vizitatorului pentru a se potrivi cu tiparele comportamentale de utilizare a site-ului ale fiecărui vizitator/tip de vizitator.</a:t>
            </a:r>
            <a:endParaRPr/>
          </a:p>
          <a:p>
            <a:pPr marL="381000" marR="0" lvl="0" indent="-333375" algn="l" rtl="0">
              <a:lnSpc>
                <a:spcPct val="100000"/>
              </a:lnSpc>
              <a:spcBef>
                <a:spcPts val="1200"/>
              </a:spcBef>
              <a:spcAft>
                <a:spcPts val="0"/>
              </a:spcAft>
              <a:buClr>
                <a:srgbClr val="861001"/>
              </a:buClr>
              <a:buSzPts val="2800"/>
              <a:buFont typeface="Arial"/>
              <a:buChar char="•"/>
            </a:pPr>
            <a:r>
              <a:rPr lang="en-US" sz="2800" b="1" i="0" u="none">
                <a:solidFill>
                  <a:srgbClr val="861001"/>
                </a:solidFill>
                <a:latin typeface="Arial"/>
                <a:ea typeface="Arial"/>
                <a:cs typeface="Arial"/>
                <a:sym typeface="Arial"/>
              </a:rPr>
              <a:t>3 categorii uzuale de tipare comportamentale </a:t>
            </a:r>
            <a:r>
              <a:rPr lang="en-US" sz="2800" b="1" i="1" u="none">
                <a:solidFill>
                  <a:srgbClr val="861001"/>
                </a:solidFill>
                <a:latin typeface="Arial"/>
                <a:ea typeface="Arial"/>
                <a:cs typeface="Arial"/>
                <a:sym typeface="Arial"/>
              </a:rPr>
              <a:t>online</a:t>
            </a:r>
            <a:r>
              <a:rPr lang="en-US" sz="2800" b="1" i="0" u="none">
                <a:solidFill>
                  <a:srgbClr val="861001"/>
                </a:solidFill>
                <a:latin typeface="Arial"/>
                <a:ea typeface="Arial"/>
                <a:cs typeface="Arial"/>
                <a:sym typeface="Arial"/>
              </a:rPr>
              <a:t>:</a:t>
            </a:r>
            <a:endParaRPr/>
          </a:p>
          <a:p>
            <a:pPr marL="381000" marR="0" lvl="0" indent="-333375" algn="ctr" rtl="0">
              <a:lnSpc>
                <a:spcPct val="100000"/>
              </a:lnSpc>
              <a:spcBef>
                <a:spcPts val="1200"/>
              </a:spcBef>
              <a:spcAft>
                <a:spcPts val="0"/>
              </a:spcAft>
              <a:buClr>
                <a:srgbClr val="164F86"/>
              </a:buClr>
              <a:buSzPts val="2800"/>
              <a:buFont typeface="Arial"/>
              <a:buNone/>
            </a:pPr>
            <a:r>
              <a:rPr lang="en-US" sz="2800" b="1" i="0" u="none">
                <a:solidFill>
                  <a:srgbClr val="164F86"/>
                </a:solidFill>
                <a:latin typeface="Arial"/>
                <a:ea typeface="Arial"/>
                <a:cs typeface="Arial"/>
                <a:sym typeface="Arial"/>
              </a:rPr>
              <a:t>navigatori, cumpărători, clienți indeciși</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2"/>
          <p:cNvSpPr txBox="1">
            <a:spLocks noGrp="1"/>
          </p:cNvSpPr>
          <p:nvPr>
            <p:ph type="title"/>
          </p:nvPr>
        </p:nvSpPr>
        <p:spPr>
          <a:xfrm>
            <a:off x="704850" y="893762"/>
            <a:ext cx="11593512" cy="600075"/>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64F86"/>
              </a:buClr>
              <a:buSzPts val="3200"/>
              <a:buFont typeface="Arial"/>
              <a:buNone/>
            </a:pPr>
            <a:r>
              <a:rPr lang="en-US" sz="3200" b="1" i="0" u="none">
                <a:solidFill>
                  <a:srgbClr val="164F86"/>
                </a:solidFill>
                <a:latin typeface="Arial"/>
                <a:ea typeface="Arial"/>
                <a:cs typeface="Arial"/>
                <a:sym typeface="Arial"/>
              </a:rPr>
              <a:t>Navigatorii:</a:t>
            </a:r>
            <a:endParaRPr/>
          </a:p>
        </p:txBody>
      </p:sp>
      <p:sp>
        <p:nvSpPr>
          <p:cNvPr id="224" name="Google Shape;224;p22"/>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19</a:t>
            </a:fld>
            <a:endParaRPr/>
          </a:p>
        </p:txBody>
      </p:sp>
      <p:sp>
        <p:nvSpPr>
          <p:cNvPr id="225" name="Google Shape;225;p22"/>
          <p:cNvSpPr txBox="1"/>
          <p:nvPr/>
        </p:nvSpPr>
        <p:spPr>
          <a:xfrm>
            <a:off x="725487" y="1844675"/>
            <a:ext cx="11755437" cy="5448300"/>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Sunt vizitatorii care ajung (de obicei, întâmplător) pe site-ul unei companii în timp ce navighează pe Web.</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Site-urile trebuie să conțină ceva care să le stârnească interesul.</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Pot fi utilizate cuvinte cheie care să îl determine pe acest tip de vizitator să exploreze produsele și serviciile oferite pe site.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Site-ul trebuie să conțină informații cuprinzătoare despre produse, precum și informații suplimentare despre acestea (recenzii, impresii ale utilizatorilor, etc.).</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Toate acestea pot contribui la formarea unei impresii favorabile privind compania, ceea ce îl poate determina pe vizitator să revină pe site pentru a efectua o tranzacție.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
          <p:cNvSpPr txBox="1">
            <a:spLocks noGrp="1"/>
          </p:cNvSpPr>
          <p:nvPr>
            <p:ph type="title"/>
          </p:nvPr>
        </p:nvSpPr>
        <p:spPr>
          <a:xfrm>
            <a:off x="850900" y="779462"/>
            <a:ext cx="11099800" cy="12207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600"/>
              <a:buFont typeface="Arial"/>
              <a:buNone/>
            </a:pPr>
            <a:r>
              <a:rPr lang="en-US" sz="3600" b="1" i="0" u="none">
                <a:solidFill>
                  <a:srgbClr val="000000"/>
                </a:solidFill>
                <a:latin typeface="Arial"/>
                <a:ea typeface="Arial"/>
                <a:cs typeface="Arial"/>
                <a:sym typeface="Arial"/>
              </a:rPr>
              <a:t>Marketing </a:t>
            </a:r>
            <a:r>
              <a:rPr lang="en-US" sz="3600" b="1" i="1" u="none">
                <a:solidFill>
                  <a:srgbClr val="000000"/>
                </a:solidFill>
                <a:latin typeface="Arial"/>
                <a:ea typeface="Arial"/>
                <a:cs typeface="Arial"/>
                <a:sym typeface="Arial"/>
              </a:rPr>
              <a:t>online</a:t>
            </a:r>
            <a:r>
              <a:rPr lang="en-US" sz="3600" b="1" i="0" u="none">
                <a:solidFill>
                  <a:srgbClr val="000000"/>
                </a:solidFill>
                <a:latin typeface="Arial"/>
                <a:ea typeface="Arial"/>
                <a:cs typeface="Arial"/>
                <a:sym typeface="Arial"/>
              </a:rPr>
              <a:t> (I)</a:t>
            </a:r>
            <a:endParaRPr/>
          </a:p>
        </p:txBody>
      </p:sp>
      <p:sp>
        <p:nvSpPr>
          <p:cNvPr id="72" name="Google Shape;72;p2"/>
          <p:cNvSpPr txBox="1">
            <a:spLocks noGrp="1"/>
          </p:cNvSpPr>
          <p:nvPr>
            <p:ph type="body" idx="1"/>
          </p:nvPr>
        </p:nvSpPr>
        <p:spPr>
          <a:xfrm>
            <a:off x="950912" y="2589212"/>
            <a:ext cx="11498262" cy="2998787"/>
          </a:xfrm>
          <a:prstGeom prst="rect">
            <a:avLst/>
          </a:prstGeom>
          <a:noFill/>
          <a:ln>
            <a:noFill/>
          </a:ln>
        </p:spPr>
        <p:txBody>
          <a:bodyPr spcFirstLastPara="1" wrap="square" lIns="50800" tIns="50800" rIns="50800" bIns="50800" anchor="ctr" anchorCtr="0">
            <a:noAutofit/>
          </a:bodyPr>
          <a:lstStyle/>
          <a:p>
            <a:pPr marL="635000" lvl="0" indent="-635000" algn="l" rtl="0">
              <a:lnSpc>
                <a:spcPct val="100000"/>
              </a:lnSpc>
              <a:spcBef>
                <a:spcPts val="0"/>
              </a:spcBef>
              <a:spcAft>
                <a:spcPts val="0"/>
              </a:spcAft>
              <a:buClr>
                <a:srgbClr val="000000"/>
              </a:buClr>
              <a:buSzPts val="3400"/>
              <a:buFont typeface="Arial"/>
              <a:buAutoNum type="arabicPeriod"/>
            </a:pPr>
            <a:r>
              <a:rPr lang="en-US" sz="3400" b="1" i="0" u="none">
                <a:solidFill>
                  <a:srgbClr val="000000"/>
                </a:solidFill>
                <a:latin typeface="Arial"/>
                <a:ea typeface="Arial"/>
                <a:cs typeface="Arial"/>
                <a:sym typeface="Arial"/>
              </a:rPr>
              <a:t>Strategii de marketing </a:t>
            </a:r>
            <a:r>
              <a:rPr lang="en-US" sz="3400" b="1" i="1" u="none">
                <a:solidFill>
                  <a:srgbClr val="000000"/>
                </a:solidFill>
                <a:latin typeface="Arial"/>
                <a:ea typeface="Arial"/>
                <a:cs typeface="Arial"/>
                <a:sym typeface="Arial"/>
              </a:rPr>
              <a:t>online</a:t>
            </a:r>
            <a:endParaRPr/>
          </a:p>
          <a:p>
            <a:pPr marL="635000" lvl="0" indent="-635000" algn="l" rtl="0">
              <a:lnSpc>
                <a:spcPct val="100000"/>
              </a:lnSpc>
              <a:spcBef>
                <a:spcPts val="4200"/>
              </a:spcBef>
              <a:spcAft>
                <a:spcPts val="0"/>
              </a:spcAft>
              <a:buClr>
                <a:srgbClr val="000000"/>
              </a:buClr>
              <a:buSzPts val="3400"/>
              <a:buFont typeface="Arial"/>
              <a:buAutoNum type="arabicPeriod"/>
            </a:pPr>
            <a:r>
              <a:rPr lang="en-US" sz="3400" b="1" i="0" u="none">
                <a:solidFill>
                  <a:srgbClr val="000000"/>
                </a:solidFill>
                <a:latin typeface="Arial"/>
                <a:ea typeface="Arial"/>
                <a:cs typeface="Arial"/>
                <a:sym typeface="Arial"/>
              </a:rPr>
              <a:t>Comunicarea cu diferite segmente de piață</a:t>
            </a:r>
            <a:endParaRPr/>
          </a:p>
        </p:txBody>
      </p:sp>
      <p:pic>
        <p:nvPicPr>
          <p:cNvPr id="73" name="Google Shape;73;p2"/>
          <p:cNvPicPr preferRelativeResize="0"/>
          <p:nvPr/>
        </p:nvPicPr>
        <p:blipFill rotWithShape="1">
          <a:blip r:embed="rId3">
            <a:alphaModFix/>
          </a:blip>
          <a:srcRect/>
          <a:stretch/>
        </p:blipFill>
        <p:spPr>
          <a:xfrm>
            <a:off x="857250" y="1716087"/>
            <a:ext cx="10580687" cy="107950"/>
          </a:xfrm>
          <a:prstGeom prst="rect">
            <a:avLst/>
          </a:prstGeom>
          <a:noFill/>
          <a:ln>
            <a:noFill/>
          </a:ln>
        </p:spPr>
      </p:pic>
      <p:pic>
        <p:nvPicPr>
          <p:cNvPr id="74" name="Google Shape;74;p2"/>
          <p:cNvPicPr preferRelativeResize="0"/>
          <p:nvPr/>
        </p:nvPicPr>
        <p:blipFill rotWithShape="1">
          <a:blip r:embed="rId4">
            <a:alphaModFix/>
          </a:blip>
          <a:srcRect/>
          <a:stretch/>
        </p:blipFill>
        <p:spPr>
          <a:xfrm>
            <a:off x="10929937" y="7480300"/>
            <a:ext cx="1220787" cy="1220787"/>
          </a:xfrm>
          <a:prstGeom prst="rect">
            <a:avLst/>
          </a:prstGeom>
          <a:noFill/>
          <a:ln>
            <a:noFill/>
          </a:ln>
        </p:spPr>
      </p:pic>
      <p:sp>
        <p:nvSpPr>
          <p:cNvPr id="75" name="Google Shape;75;p2"/>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3"/>
          <p:cNvSpPr txBox="1">
            <a:spLocks noGrp="1"/>
          </p:cNvSpPr>
          <p:nvPr>
            <p:ph type="title"/>
          </p:nvPr>
        </p:nvSpPr>
        <p:spPr>
          <a:xfrm>
            <a:off x="704850" y="982662"/>
            <a:ext cx="11593512" cy="600075"/>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64F86"/>
              </a:buClr>
              <a:buSzPts val="3200"/>
              <a:buFont typeface="Arial"/>
              <a:buNone/>
            </a:pPr>
            <a:r>
              <a:rPr lang="en-US" sz="3200" b="1" i="0" u="none">
                <a:solidFill>
                  <a:srgbClr val="164F86"/>
                </a:solidFill>
                <a:latin typeface="Arial"/>
                <a:ea typeface="Arial"/>
                <a:cs typeface="Arial"/>
                <a:sym typeface="Arial"/>
              </a:rPr>
              <a:t>Cumpărătorii:</a:t>
            </a:r>
            <a:endParaRPr/>
          </a:p>
        </p:txBody>
      </p:sp>
      <p:sp>
        <p:nvSpPr>
          <p:cNvPr id="231" name="Google Shape;231;p23"/>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20</a:t>
            </a:fld>
            <a:endParaRPr/>
          </a:p>
        </p:txBody>
      </p:sp>
      <p:sp>
        <p:nvSpPr>
          <p:cNvPr id="232" name="Google Shape;232;p23"/>
          <p:cNvSpPr txBox="1"/>
          <p:nvPr/>
        </p:nvSpPr>
        <p:spPr>
          <a:xfrm>
            <a:off x="712787" y="2527300"/>
            <a:ext cx="11755437" cy="5397500"/>
          </a:xfrm>
          <a:prstGeom prst="rect">
            <a:avLst/>
          </a:prstGeom>
          <a:noFill/>
          <a:ln>
            <a:noFill/>
          </a:ln>
        </p:spPr>
        <p:txBody>
          <a:bodyPr spcFirstLastPara="1" wrap="square" lIns="50800" tIns="50800" rIns="50800" bIns="50800" anchor="ctr" anchorCtr="0">
            <a:spAutoFit/>
          </a:bodyPr>
          <a:lstStyle/>
          <a:p>
            <a:pPr marL="4556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Sunt vizitatorii care sunt gata să încheie imediat o tranzacție.</a:t>
            </a:r>
            <a:endParaRPr/>
          </a:p>
          <a:p>
            <a:pPr marL="4556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Cel mai bun lucru pe care un site îl poate oferi unui astfel de vizitator este o cale directă către pagina de procesare a tranzacției.</a:t>
            </a:r>
            <a:endParaRPr/>
          </a:p>
          <a:p>
            <a:pPr marL="4556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Coșul de cumpărături</a:t>
            </a:r>
            <a:r>
              <a:rPr lang="en-US" sz="3000" b="0" i="0" u="none">
                <a:solidFill>
                  <a:srgbClr val="000000"/>
                </a:solidFill>
                <a:latin typeface="Arial"/>
                <a:ea typeface="Arial"/>
                <a:cs typeface="Arial"/>
                <a:sym typeface="Arial"/>
              </a:rPr>
              <a:t> = acea parte a unui site Web care ține evidența produselor selectate și automatizează procesul de cumpărare.</a:t>
            </a:r>
            <a:endParaRPr/>
          </a:p>
          <a:p>
            <a:pPr marL="4556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Trebuie să includă o hiperlegătură care să-i permită vizitatorului întoarcerea în catalogul </a:t>
            </a:r>
            <a:r>
              <a:rPr lang="en-US" sz="2800" b="0" i="1" u="none">
                <a:solidFill>
                  <a:srgbClr val="000000"/>
                </a:solidFill>
                <a:latin typeface="Arial"/>
                <a:ea typeface="Arial"/>
                <a:cs typeface="Arial"/>
                <a:sym typeface="Arial"/>
              </a:rPr>
              <a:t>online </a:t>
            </a:r>
            <a:r>
              <a:rPr lang="en-US" sz="2800" b="0" i="0" u="none">
                <a:solidFill>
                  <a:srgbClr val="000000"/>
                </a:solidFill>
                <a:latin typeface="Arial"/>
                <a:ea typeface="Arial"/>
                <a:cs typeface="Arial"/>
                <a:sym typeface="Arial"/>
              </a:rPr>
              <a:t>de produse.</a:t>
            </a:r>
            <a:endParaRPr/>
          </a:p>
          <a:p>
            <a:pPr marL="4556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Principalul obiectiv trebuie să fie aducerea cumpărătorului la coșul de cumpărături cât mai repede posibil.</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4"/>
          <p:cNvSpPr txBox="1">
            <a:spLocks noGrp="1"/>
          </p:cNvSpPr>
          <p:nvPr>
            <p:ph type="title"/>
          </p:nvPr>
        </p:nvSpPr>
        <p:spPr>
          <a:xfrm>
            <a:off x="704850" y="969962"/>
            <a:ext cx="11593512" cy="600075"/>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64F86"/>
              </a:buClr>
              <a:buSzPts val="3200"/>
              <a:buFont typeface="Arial"/>
              <a:buNone/>
            </a:pPr>
            <a:r>
              <a:rPr lang="en-US" sz="3200" b="1" i="0" u="none">
                <a:solidFill>
                  <a:srgbClr val="164F86"/>
                </a:solidFill>
                <a:latin typeface="Arial"/>
                <a:ea typeface="Arial"/>
                <a:cs typeface="Arial"/>
                <a:sym typeface="Arial"/>
              </a:rPr>
              <a:t>Clienții indeciși:</a:t>
            </a:r>
            <a:endParaRPr/>
          </a:p>
        </p:txBody>
      </p:sp>
      <p:sp>
        <p:nvSpPr>
          <p:cNvPr id="238" name="Google Shape;238;p24"/>
          <p:cNvSpPr txBox="1"/>
          <p:nvPr/>
        </p:nvSpPr>
        <p:spPr>
          <a:xfrm>
            <a:off x="781050" y="5087937"/>
            <a:ext cx="11755437" cy="112712"/>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39" name="Google Shape;239;p24"/>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21</a:t>
            </a:fld>
            <a:endParaRPr/>
          </a:p>
        </p:txBody>
      </p:sp>
      <p:sp>
        <p:nvSpPr>
          <p:cNvPr id="240" name="Google Shape;240;p24"/>
          <p:cNvSpPr txBox="1"/>
          <p:nvPr/>
        </p:nvSpPr>
        <p:spPr>
          <a:xfrm>
            <a:off x="623887" y="2017712"/>
            <a:ext cx="11755437" cy="2400300"/>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Sunt vizitatorii care sunt motivați să cumpere, însă caută informații suplimentare despre produsul/serviciul dorit.</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Site-ul trebuie să le ofere instrumente pentru compararea produselor similare, recenzii ale produselor și liste de caracteristici.</a:t>
            </a:r>
            <a:endParaRPr/>
          </a:p>
        </p:txBody>
      </p:sp>
      <p:sp>
        <p:nvSpPr>
          <p:cNvPr id="241" name="Google Shape;241;p24"/>
          <p:cNvSpPr txBox="1"/>
          <p:nvPr/>
        </p:nvSpPr>
        <p:spPr>
          <a:xfrm>
            <a:off x="2152650" y="6086475"/>
            <a:ext cx="8697912" cy="149701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861001"/>
              </a:buClr>
              <a:buSzPts val="3200"/>
              <a:buFont typeface="Arial"/>
              <a:buNone/>
            </a:pPr>
            <a:r>
              <a:rPr lang="en-US" sz="3200" b="0" i="0" u="none">
                <a:solidFill>
                  <a:srgbClr val="861001"/>
                </a:solidFill>
                <a:latin typeface="Arial"/>
                <a:ea typeface="Arial"/>
                <a:cs typeface="Arial"/>
                <a:sym typeface="Arial"/>
              </a:rPr>
              <a:t>Apartenența oamenilor la o categorie de tipar comportamental online se poate schimba de la o vizită la alta, chiar în cazul aceluiași site Web.</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387350" y="231775"/>
            <a:ext cx="12228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400"/>
              <a:buFont typeface="Arial"/>
              <a:buNone/>
            </a:pPr>
            <a:r>
              <a:rPr lang="en-US" sz="2400" b="1" i="0" u="none">
                <a:solidFill>
                  <a:srgbClr val="000000"/>
                </a:solidFill>
                <a:latin typeface="Arial"/>
                <a:ea typeface="Arial"/>
                <a:cs typeface="Arial"/>
                <a:sym typeface="Arial"/>
              </a:rPr>
              <a:t>Segmentarea pieței utilizând comportamentul consumatorului - Modele alternative</a:t>
            </a:r>
            <a:endParaRPr/>
          </a:p>
        </p:txBody>
      </p:sp>
      <p:sp>
        <p:nvSpPr>
          <p:cNvPr id="247" name="Google Shape;247;p25"/>
          <p:cNvSpPr txBox="1"/>
          <p:nvPr/>
        </p:nvSpPr>
        <p:spPr>
          <a:xfrm>
            <a:off x="458787" y="781050"/>
            <a:ext cx="12085637"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48" name="Google Shape;248;p25"/>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22</a:t>
            </a:fld>
            <a:endParaRPr/>
          </a:p>
        </p:txBody>
      </p:sp>
      <p:sp>
        <p:nvSpPr>
          <p:cNvPr id="249" name="Google Shape;249;p25"/>
          <p:cNvSpPr txBox="1"/>
          <p:nvPr/>
        </p:nvSpPr>
        <p:spPr>
          <a:xfrm>
            <a:off x="623887" y="2628900"/>
            <a:ext cx="11933237" cy="6465887"/>
          </a:xfrm>
          <a:prstGeom prst="rect">
            <a:avLst/>
          </a:prstGeom>
          <a:noFill/>
          <a:ln>
            <a:noFill/>
          </a:ln>
        </p:spPr>
        <p:txBody>
          <a:bodyPr spcFirstLastPara="1" wrap="square" lIns="50800" tIns="50800" rIns="50800" bIns="50800" anchor="ctr" anchorCtr="0">
            <a:spAutoFit/>
          </a:bodyPr>
          <a:lstStyle/>
          <a:p>
            <a:pPr marL="633412" marR="0" lvl="0" indent="-379412" algn="l" rtl="0">
              <a:lnSpc>
                <a:spcPct val="100000"/>
              </a:lnSpc>
              <a:spcBef>
                <a:spcPts val="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Simplificatorii:</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Preferă comoditatea.</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Sunt atrași de site-urile care fac încheierea de afaceri mai eficientă decât este posibil în lumea fizică.</a:t>
            </a:r>
            <a:endParaRPr/>
          </a:p>
          <a:p>
            <a:pPr marL="633412" marR="0" lvl="0" indent="-379412"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Surferii:</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Utilizează Web-ul pt. a căuta informații, pt. a explora idei noi sau pt. a face cumpărături.</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Preferă site-urile care oferă un conținut bogat, atractiv și adus la zi.</a:t>
            </a:r>
            <a:endParaRPr/>
          </a:p>
          <a:p>
            <a:pPr marL="633412" marR="0" lvl="0" indent="-379412"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Vânătorii de afaceri bune:</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Caută să încheie o afacere cât mai avantajoasă pentru ei.</a:t>
            </a:r>
            <a:endParaRPr/>
          </a:p>
          <a:p>
            <a:pPr marL="6334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Le place să caute cel mai bun preț sau cele mai bune condiții de expediere a produselor și sunt dispuși să viziteze multe site-uri pentru a-și atinge scopul.</a:t>
            </a:r>
            <a:endParaRPr/>
          </a:p>
        </p:txBody>
      </p:sp>
      <p:sp>
        <p:nvSpPr>
          <p:cNvPr id="250" name="Google Shape;250;p25"/>
          <p:cNvSpPr txBox="1"/>
          <p:nvPr/>
        </p:nvSpPr>
        <p:spPr>
          <a:xfrm>
            <a:off x="898525" y="1041400"/>
            <a:ext cx="11383962" cy="143668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54109"/>
              </a:buClr>
              <a:buSzPts val="2600"/>
              <a:buFont typeface="Arial"/>
              <a:buNone/>
            </a:pPr>
            <a:r>
              <a:rPr lang="en-US" sz="2600" b="0" i="1" u="none">
                <a:solidFill>
                  <a:srgbClr val="054109"/>
                </a:solidFill>
                <a:latin typeface="Arial"/>
                <a:ea typeface="Arial"/>
                <a:cs typeface="Arial"/>
                <a:sym typeface="Arial"/>
              </a:rPr>
              <a:t>Un studiu întreprins de compania de consultanță McKinsey &amp; Co. a analizat comportamentul online a 50.000 de utilizatori activi de Internet și a identificat</a:t>
            </a:r>
            <a:endParaRPr/>
          </a:p>
          <a:p>
            <a:pPr marL="0" marR="0" lvl="0" indent="0" algn="ctr" rtl="0">
              <a:lnSpc>
                <a:spcPct val="100000"/>
              </a:lnSpc>
              <a:spcBef>
                <a:spcPts val="1200"/>
              </a:spcBef>
              <a:spcAft>
                <a:spcPts val="0"/>
              </a:spcAft>
              <a:buClr>
                <a:srgbClr val="861001"/>
              </a:buClr>
              <a:buSzPts val="2800"/>
              <a:buFont typeface="Arial"/>
              <a:buNone/>
            </a:pPr>
            <a:r>
              <a:rPr lang="en-US" sz="2800" b="0" i="1" u="none">
                <a:solidFill>
                  <a:srgbClr val="861001"/>
                </a:solidFill>
                <a:latin typeface="Arial"/>
                <a:ea typeface="Arial"/>
                <a:cs typeface="Arial"/>
                <a:sym typeface="Arial"/>
              </a:rPr>
              <a:t> </a:t>
            </a:r>
            <a:r>
              <a:rPr lang="en-US" sz="2800" b="1" i="0" u="none">
                <a:solidFill>
                  <a:srgbClr val="C82506"/>
                </a:solidFill>
                <a:latin typeface="Arial"/>
                <a:ea typeface="Arial"/>
                <a:cs typeface="Arial"/>
                <a:sym typeface="Arial"/>
              </a:rPr>
              <a:t>6 categorii generale de consumatori:</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6"/>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23</a:t>
            </a:fld>
            <a:endParaRPr/>
          </a:p>
        </p:txBody>
      </p:sp>
      <p:sp>
        <p:nvSpPr>
          <p:cNvPr id="256" name="Google Shape;256;p26"/>
          <p:cNvSpPr txBox="1"/>
          <p:nvPr/>
        </p:nvSpPr>
        <p:spPr>
          <a:xfrm>
            <a:off x="725487" y="1062037"/>
            <a:ext cx="11755437" cy="6618287"/>
          </a:xfrm>
          <a:prstGeom prst="rect">
            <a:avLst/>
          </a:prstGeom>
          <a:noFill/>
          <a:ln>
            <a:noFill/>
          </a:ln>
        </p:spPr>
        <p:txBody>
          <a:bodyPr spcFirstLastPara="1" wrap="square" lIns="50800" tIns="50800" rIns="50800" bIns="50800" anchor="ctr" anchorCtr="0">
            <a:spAutoFit/>
          </a:bodyPr>
          <a:lstStyle/>
          <a:p>
            <a:pPr marL="646112" marR="0" lvl="0" indent="-379412" algn="l" rtl="0">
              <a:lnSpc>
                <a:spcPct val="100000"/>
              </a:lnSpc>
              <a:spcBef>
                <a:spcPts val="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Conectorii:</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Utilizează Web-ul pt. a păstra legătura cu alte persoane.</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Folosesc intens camerele de discuții, serviciile de mesagerie instantanee, rețelele de socializare și poșta electronică.</a:t>
            </a:r>
            <a:endParaRPr/>
          </a:p>
          <a:p>
            <a:pPr marL="646112" marR="0" lvl="0" indent="-379412"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Rutinierii:</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Se întorc în mod repetat pe aceleași site-uri Web.</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Folosesc Web-ul pentru a afla știri și informații financiare.</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Preferă confortul oferit de lucrul cu o interfață cu utilizatorul pe care o cunosc foarte bine.</a:t>
            </a:r>
            <a:endParaRPr/>
          </a:p>
          <a:p>
            <a:pPr marL="646112" marR="0" lvl="0" indent="-379412"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Alergătorii:</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Seamănă cu rutinierii, însă tind să-și petreacă majoritatea timpului pe site-urile de sport și de distracții.</a:t>
            </a:r>
            <a:endParaRPr/>
          </a:p>
          <a:p>
            <a:pPr marL="646112" marR="0" lvl="0" indent="-379412" algn="l" rtl="0">
              <a:lnSpc>
                <a:spcPct val="100000"/>
              </a:lnSpc>
              <a:spcBef>
                <a:spcPts val="1200"/>
              </a:spcBef>
              <a:spcAft>
                <a:spcPts val="0"/>
              </a:spcAft>
              <a:buClr>
                <a:srgbClr val="164F86"/>
              </a:buClr>
              <a:buSzPts val="1300"/>
              <a:buFont typeface="Arial"/>
              <a:buChar char="✦"/>
            </a:pPr>
            <a:r>
              <a:rPr lang="en-US" sz="2600" b="0" i="0" u="none">
                <a:solidFill>
                  <a:srgbClr val="000000"/>
                </a:solidFill>
                <a:latin typeface="Arial"/>
                <a:ea typeface="Arial"/>
                <a:cs typeface="Arial"/>
                <a:sym typeface="Arial"/>
              </a:rPr>
              <a:t>Preferă site-urile atractive și interactive.</a:t>
            </a:r>
            <a:endParaRPr/>
          </a:p>
        </p:txBody>
      </p:sp>
      <p:sp>
        <p:nvSpPr>
          <p:cNvPr id="257" name="Google Shape;257;p26"/>
          <p:cNvSpPr txBox="1"/>
          <p:nvPr/>
        </p:nvSpPr>
        <p:spPr>
          <a:xfrm>
            <a:off x="725487" y="7913687"/>
            <a:ext cx="11755437" cy="130968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861001"/>
              </a:buClr>
              <a:buSzPts val="2800"/>
              <a:buFont typeface="Arial"/>
              <a:buNone/>
            </a:pPr>
            <a:r>
              <a:rPr lang="en-US" sz="2800" b="0" i="1" u="none">
                <a:solidFill>
                  <a:srgbClr val="861001"/>
                </a:solidFill>
                <a:latin typeface="Arial"/>
                <a:ea typeface="Arial"/>
                <a:cs typeface="Arial"/>
                <a:sym typeface="Arial"/>
              </a:rPr>
              <a:t>Provocarea companiilor online este de a identifica grupurile de consumatori care le vizitează site-urile și de a crea moduri de a obține venit din fiecare astfel de segment de piață.</a:t>
            </a:r>
            <a:endParaRPr/>
          </a:p>
        </p:txBody>
      </p:sp>
      <p:sp>
        <p:nvSpPr>
          <p:cNvPr id="258" name="Google Shape;258;p26"/>
          <p:cNvSpPr txBox="1">
            <a:spLocks noGrp="1"/>
          </p:cNvSpPr>
          <p:nvPr>
            <p:ph type="title"/>
          </p:nvPr>
        </p:nvSpPr>
        <p:spPr>
          <a:xfrm>
            <a:off x="387350" y="230187"/>
            <a:ext cx="12228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400"/>
              <a:buFont typeface="Arial"/>
              <a:buNone/>
            </a:pPr>
            <a:r>
              <a:rPr lang="en-US" sz="2400" b="1" i="0" u="none">
                <a:solidFill>
                  <a:srgbClr val="000000"/>
                </a:solidFill>
                <a:latin typeface="Arial"/>
                <a:ea typeface="Arial"/>
                <a:cs typeface="Arial"/>
                <a:sym typeface="Arial"/>
              </a:rPr>
              <a:t>Segmentarea pieței utilizând comportamentul consumatorului - Modele alternative</a:t>
            </a:r>
            <a:endParaRPr/>
          </a:p>
        </p:txBody>
      </p:sp>
      <p:sp>
        <p:nvSpPr>
          <p:cNvPr id="259" name="Google Shape;259;p26"/>
          <p:cNvSpPr txBox="1"/>
          <p:nvPr/>
        </p:nvSpPr>
        <p:spPr>
          <a:xfrm>
            <a:off x="458787" y="793750"/>
            <a:ext cx="12085637"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7"/>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100"/>
              <a:buFont typeface="Arial"/>
              <a:buNone/>
            </a:pPr>
            <a:r>
              <a:rPr lang="en-US" sz="3100" b="1" i="0" u="none">
                <a:solidFill>
                  <a:srgbClr val="000000"/>
                </a:solidFill>
                <a:latin typeface="Arial"/>
                <a:ea typeface="Arial"/>
                <a:cs typeface="Arial"/>
                <a:sym typeface="Arial"/>
              </a:rPr>
              <a:t>Intensitatea relației client-companie</a:t>
            </a:r>
            <a:endParaRPr/>
          </a:p>
        </p:txBody>
      </p:sp>
      <p:sp>
        <p:nvSpPr>
          <p:cNvPr id="265" name="Google Shape;265;p27"/>
          <p:cNvSpPr txBox="1"/>
          <p:nvPr/>
        </p:nvSpPr>
        <p:spPr>
          <a:xfrm>
            <a:off x="704850" y="10556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66" name="Google Shape;266;p27"/>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24</a:t>
            </a:fld>
            <a:endParaRPr/>
          </a:p>
        </p:txBody>
      </p:sp>
      <p:sp>
        <p:nvSpPr>
          <p:cNvPr id="267" name="Google Shape;267;p27"/>
          <p:cNvSpPr txBox="1"/>
          <p:nvPr/>
        </p:nvSpPr>
        <p:spPr>
          <a:xfrm>
            <a:off x="712787" y="1544637"/>
            <a:ext cx="11755437" cy="7327900"/>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Unul din scopurile marketingului este crearea unei relații puternice între o companie și clienții săi.</a:t>
            </a:r>
            <a:endParaRPr/>
          </a:p>
          <a:p>
            <a:pPr marL="379412" marR="0" lvl="0" indent="-379412" algn="l" rtl="0">
              <a:lnSpc>
                <a:spcPct val="100000"/>
              </a:lnSpc>
              <a:spcBef>
                <a:spcPts val="1200"/>
              </a:spcBef>
              <a:spcAft>
                <a:spcPts val="0"/>
              </a:spcAft>
              <a:buClr>
                <a:srgbClr val="861001"/>
              </a:buClr>
              <a:buSzPts val="3000"/>
              <a:buFont typeface="Arial"/>
              <a:buChar char="•"/>
            </a:pPr>
            <a:r>
              <a:rPr lang="en-US" sz="3000" b="0" i="0" u="none">
                <a:solidFill>
                  <a:srgbClr val="861001"/>
                </a:solidFill>
                <a:latin typeface="Arial"/>
                <a:ea typeface="Arial"/>
                <a:cs typeface="Arial"/>
                <a:sym typeface="Arial"/>
              </a:rPr>
              <a:t>Strategia de marketing unu-la-unu</a:t>
            </a:r>
            <a:r>
              <a:rPr lang="en-US" sz="3000" b="0" i="0" u="none">
                <a:solidFill>
                  <a:srgbClr val="000000"/>
                </a:solidFill>
                <a:latin typeface="Arial"/>
                <a:ea typeface="Arial"/>
                <a:cs typeface="Arial"/>
                <a:sym typeface="Arial"/>
              </a:rPr>
              <a:t> și </a:t>
            </a:r>
            <a:r>
              <a:rPr lang="en-US" sz="3000" b="0" i="0" u="none">
                <a:solidFill>
                  <a:srgbClr val="861001"/>
                </a:solidFill>
                <a:latin typeface="Arial"/>
                <a:ea typeface="Arial"/>
                <a:cs typeface="Arial"/>
                <a:sym typeface="Arial"/>
              </a:rPr>
              <a:t>segmentarea bazată pe utilizare</a:t>
            </a:r>
            <a:r>
              <a:rPr lang="en-US" sz="3000" b="0" i="0" u="none">
                <a:solidFill>
                  <a:srgbClr val="000000"/>
                </a:solidFill>
                <a:latin typeface="Arial"/>
                <a:ea typeface="Arial"/>
                <a:cs typeface="Arial"/>
                <a:sym typeface="Arial"/>
              </a:rPr>
              <a:t> sunt valoroase deoarece contribuie la consolidarea relației client-companie.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Experiențele pozitive ale clienților pot crea un sentiment intens de loialitate față de companie și față de produsele/serviciile acesteia.</a:t>
            </a:r>
            <a:endParaRPr/>
          </a:p>
          <a:p>
            <a:pPr marL="3794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Modelul celor 5 stadii ale loialității clientului</a:t>
            </a:r>
            <a:r>
              <a:rPr lang="en-US" sz="3000" b="0" i="0" u="none">
                <a:solidFill>
                  <a:srgbClr val="000000"/>
                </a:solidFill>
                <a:latin typeface="Arial"/>
                <a:ea typeface="Arial"/>
                <a:cs typeface="Arial"/>
                <a:sym typeface="Arial"/>
              </a:rPr>
              <a:t>, numit și </a:t>
            </a:r>
            <a:r>
              <a:rPr lang="en-US" sz="3000" b="1" i="0" u="none">
                <a:solidFill>
                  <a:srgbClr val="C82506"/>
                </a:solidFill>
                <a:latin typeface="Arial"/>
                <a:ea typeface="Arial"/>
                <a:cs typeface="Arial"/>
                <a:sym typeface="Arial"/>
              </a:rPr>
              <a:t>modelul ciclului de viață al clientului</a:t>
            </a:r>
            <a:r>
              <a:rPr lang="en-US" sz="3000" b="0" i="0" u="none">
                <a:solidFill>
                  <a:srgbClr val="000000"/>
                </a:solidFill>
                <a:latin typeface="Arial"/>
                <a:ea typeface="Arial"/>
                <a:cs typeface="Arial"/>
                <a:sym typeface="Arial"/>
              </a:rPr>
              <a:t>, pune în evidență câteva stadii de loialitate a clientului pe parcursul evoluției relației sale cu o companie.</a:t>
            </a:r>
            <a:endParaRPr/>
          </a:p>
          <a:p>
            <a:pPr marL="379412" marR="0" lvl="0" indent="-379412" algn="l" rtl="0">
              <a:lnSpc>
                <a:spcPct val="100000"/>
              </a:lnSpc>
              <a:spcBef>
                <a:spcPts val="1200"/>
              </a:spcBef>
              <a:spcAft>
                <a:spcPts val="0"/>
              </a:spcAft>
              <a:buClr>
                <a:schemeClr val="accent1"/>
              </a:buClr>
              <a:buSzPts val="3000"/>
              <a:buFont typeface="Arial"/>
              <a:buChar char="•"/>
            </a:pPr>
            <a:r>
              <a:rPr lang="en-US" sz="3000" b="1" i="0" u="none">
                <a:solidFill>
                  <a:schemeClr val="accent1"/>
                </a:solidFill>
                <a:latin typeface="Arial"/>
                <a:ea typeface="Arial"/>
                <a:cs typeface="Arial"/>
                <a:sym typeface="Arial"/>
              </a:rPr>
              <a:t>Ciclul de viață al clientului</a:t>
            </a:r>
            <a:r>
              <a:rPr lang="en-US" sz="3000" b="0" i="0" u="none">
                <a:solidFill>
                  <a:srgbClr val="000000"/>
                </a:solidFill>
                <a:latin typeface="Arial"/>
                <a:ea typeface="Arial"/>
                <a:cs typeface="Arial"/>
                <a:sym typeface="Arial"/>
              </a:rPr>
              <a:t> = cele 5 stadii de loialitate.</a:t>
            </a:r>
            <a:endParaRPr/>
          </a:p>
          <a:p>
            <a:pPr marL="3794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Segmentarea bazată pe ciclul de viață al clientului</a:t>
            </a:r>
            <a:r>
              <a:rPr lang="en-US" sz="3000" b="0" i="0" u="none">
                <a:solidFill>
                  <a:srgbClr val="000000"/>
                </a:solidFill>
                <a:latin typeface="Arial"/>
                <a:ea typeface="Arial"/>
                <a:cs typeface="Arial"/>
                <a:sym typeface="Arial"/>
              </a:rPr>
              <a:t> = gruparea potențialilor clienți în funcție de comportamentul acestora pe parcursul celor 5 stadii de loialitate.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8"/>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25</a:t>
            </a:fld>
            <a:endParaRPr/>
          </a:p>
        </p:txBody>
      </p:sp>
      <p:grpSp>
        <p:nvGrpSpPr>
          <p:cNvPr id="273" name="Google Shape;273;p28"/>
          <p:cNvGrpSpPr/>
          <p:nvPr/>
        </p:nvGrpSpPr>
        <p:grpSpPr>
          <a:xfrm>
            <a:off x="1619250" y="3017837"/>
            <a:ext cx="9764712" cy="4597400"/>
            <a:chOff x="0" y="0"/>
            <a:chExt cx="9764087" cy="4598491"/>
          </a:xfrm>
        </p:grpSpPr>
        <p:pic>
          <p:nvPicPr>
            <p:cNvPr id="274" name="Google Shape;274;p28"/>
            <p:cNvPicPr preferRelativeResize="0"/>
            <p:nvPr/>
          </p:nvPicPr>
          <p:blipFill rotWithShape="1">
            <a:blip r:embed="rId3">
              <a:alphaModFix/>
            </a:blip>
            <a:srcRect/>
            <a:stretch/>
          </p:blipFill>
          <p:spPr>
            <a:xfrm>
              <a:off x="0" y="0"/>
              <a:ext cx="9764087" cy="4598491"/>
            </a:xfrm>
            <a:prstGeom prst="rect">
              <a:avLst/>
            </a:prstGeom>
            <a:noFill/>
            <a:ln>
              <a:noFill/>
            </a:ln>
          </p:spPr>
        </p:pic>
        <p:sp>
          <p:nvSpPr>
            <p:cNvPr id="275" name="Google Shape;275;p28"/>
            <p:cNvSpPr txBox="1"/>
            <p:nvPr/>
          </p:nvSpPr>
          <p:spPr>
            <a:xfrm>
              <a:off x="4519640" y="3835817"/>
              <a:ext cx="724806" cy="422660"/>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a:solidFill>
                    <a:srgbClr val="000000"/>
                  </a:solidFill>
                  <a:latin typeface="Arial"/>
                  <a:ea typeface="Arial"/>
                  <a:cs typeface="Arial"/>
                  <a:sym typeface="Arial"/>
                </a:rPr>
                <a:t>Timp</a:t>
              </a:r>
              <a:endParaRPr/>
            </a:p>
          </p:txBody>
        </p:sp>
        <p:sp>
          <p:nvSpPr>
            <p:cNvPr id="276" name="Google Shape;276;p28"/>
            <p:cNvSpPr txBox="1"/>
            <p:nvPr/>
          </p:nvSpPr>
          <p:spPr>
            <a:xfrm rot="-5400000">
              <a:off x="-1060990" y="1654829"/>
              <a:ext cx="2702050" cy="422661"/>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a:solidFill>
                    <a:srgbClr val="000000"/>
                  </a:solidFill>
                  <a:latin typeface="Arial"/>
                  <a:ea typeface="Arial"/>
                  <a:cs typeface="Arial"/>
                  <a:sym typeface="Arial"/>
                </a:rPr>
                <a:t>Nivel de intensitate</a:t>
              </a:r>
              <a:endParaRPr/>
            </a:p>
          </p:txBody>
        </p:sp>
        <p:sp>
          <p:nvSpPr>
            <p:cNvPr id="277" name="Google Shape;277;p28"/>
            <p:cNvSpPr txBox="1"/>
            <p:nvPr/>
          </p:nvSpPr>
          <p:spPr>
            <a:xfrm>
              <a:off x="708478" y="3405479"/>
              <a:ext cx="1845127" cy="397676"/>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a:solidFill>
                    <a:srgbClr val="000000"/>
                  </a:solidFill>
                  <a:latin typeface="Arial"/>
                  <a:ea typeface="Arial"/>
                  <a:cs typeface="Arial"/>
                  <a:sym typeface="Arial"/>
                </a:rPr>
                <a:t>Conștientizare</a:t>
              </a:r>
              <a:endParaRPr/>
            </a:p>
          </p:txBody>
        </p:sp>
        <p:sp>
          <p:nvSpPr>
            <p:cNvPr id="278" name="Google Shape;278;p28"/>
            <p:cNvSpPr txBox="1"/>
            <p:nvPr/>
          </p:nvSpPr>
          <p:spPr>
            <a:xfrm>
              <a:off x="2577121" y="3405479"/>
              <a:ext cx="1483740" cy="397676"/>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a:solidFill>
                    <a:srgbClr val="000000"/>
                  </a:solidFill>
                  <a:latin typeface="Arial"/>
                  <a:ea typeface="Arial"/>
                  <a:cs typeface="Arial"/>
                  <a:sym typeface="Arial"/>
                </a:rPr>
                <a:t>Explorare</a:t>
              </a:r>
              <a:endParaRPr/>
            </a:p>
          </p:txBody>
        </p:sp>
        <p:sp>
          <p:nvSpPr>
            <p:cNvPr id="279" name="Google Shape;279;p28"/>
            <p:cNvSpPr txBox="1"/>
            <p:nvPr/>
          </p:nvSpPr>
          <p:spPr>
            <a:xfrm>
              <a:off x="4127285" y="3405479"/>
              <a:ext cx="1664383" cy="397676"/>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a:solidFill>
                    <a:srgbClr val="000000"/>
                  </a:solidFill>
                  <a:latin typeface="Arial"/>
                  <a:ea typeface="Arial"/>
                  <a:cs typeface="Arial"/>
                  <a:sym typeface="Arial"/>
                </a:rPr>
                <a:t>Familiaritate</a:t>
              </a:r>
              <a:endParaRPr/>
            </a:p>
          </p:txBody>
        </p:sp>
        <p:sp>
          <p:nvSpPr>
            <p:cNvPr id="280" name="Google Shape;280;p28"/>
            <p:cNvSpPr txBox="1"/>
            <p:nvPr/>
          </p:nvSpPr>
          <p:spPr>
            <a:xfrm>
              <a:off x="5858093" y="3405479"/>
              <a:ext cx="1655369" cy="397676"/>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a:solidFill>
                    <a:srgbClr val="000000"/>
                  </a:solidFill>
                  <a:latin typeface="Arial"/>
                  <a:ea typeface="Arial"/>
                  <a:cs typeface="Arial"/>
                  <a:sym typeface="Arial"/>
                </a:rPr>
                <a:t>Fidelitate</a:t>
              </a:r>
              <a:endParaRPr/>
            </a:p>
          </p:txBody>
        </p:sp>
        <p:sp>
          <p:nvSpPr>
            <p:cNvPr id="281" name="Google Shape;281;p28"/>
            <p:cNvSpPr txBox="1"/>
            <p:nvPr/>
          </p:nvSpPr>
          <p:spPr>
            <a:xfrm>
              <a:off x="7622793" y="3405479"/>
              <a:ext cx="1299584" cy="397676"/>
            </a:xfrm>
            <a:prstGeom prst="rect">
              <a:avLst/>
            </a:prstGeom>
            <a:solidFill>
              <a:srgbClr val="FFFFFF"/>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2100"/>
                <a:buFont typeface="Arial"/>
                <a:buNone/>
              </a:pPr>
              <a:r>
                <a:rPr lang="en-US" sz="2100" b="0" i="0" u="none">
                  <a:solidFill>
                    <a:srgbClr val="000000"/>
                  </a:solidFill>
                  <a:latin typeface="Arial"/>
                  <a:ea typeface="Arial"/>
                  <a:cs typeface="Arial"/>
                  <a:sym typeface="Arial"/>
                </a:rPr>
                <a:t>Separare</a:t>
              </a:r>
              <a:endParaRPr/>
            </a:p>
          </p:txBody>
        </p:sp>
      </p:grpSp>
      <p:sp>
        <p:nvSpPr>
          <p:cNvPr id="282" name="Google Shape;282;p28"/>
          <p:cNvSpPr txBox="1"/>
          <p:nvPr/>
        </p:nvSpPr>
        <p:spPr>
          <a:xfrm>
            <a:off x="552450" y="436562"/>
            <a:ext cx="11898312" cy="2628900"/>
          </a:xfrm>
          <a:prstGeom prst="rect">
            <a:avLst/>
          </a:prstGeom>
          <a:noFill/>
          <a:ln>
            <a:noFill/>
          </a:ln>
        </p:spPr>
        <p:txBody>
          <a:bodyPr spcFirstLastPara="1" wrap="square" lIns="50800" tIns="50800" rIns="50800" bIns="50800" anchor="ctr" anchorCtr="0">
            <a:spAutoFit/>
          </a:bodyPr>
          <a:lstStyle/>
          <a:p>
            <a:pPr marL="474662" marR="0" lvl="0" indent="-190500"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Modelul celor 5 stadii ale loialității clientului </a:t>
            </a:r>
            <a:endParaRPr/>
          </a:p>
          <a:p>
            <a:pPr marL="474662" marR="0" lvl="0" indent="-188912" algn="l" rtl="0">
              <a:lnSpc>
                <a:spcPct val="100000"/>
              </a:lnSpc>
              <a:spcBef>
                <a:spcPts val="1200"/>
              </a:spcBef>
              <a:spcAft>
                <a:spcPts val="0"/>
              </a:spcAft>
              <a:buClr>
                <a:srgbClr val="C82506"/>
              </a:buClr>
              <a:buSzPts val="3000"/>
              <a:buFont typeface="Arial"/>
              <a:buNone/>
            </a:pPr>
            <a:r>
              <a:rPr lang="en-US" sz="3000" b="1" i="0" u="none">
                <a:solidFill>
                  <a:srgbClr val="C82506"/>
                </a:solidFill>
                <a:latin typeface="Arial"/>
                <a:ea typeface="Arial"/>
                <a:cs typeface="Arial"/>
                <a:sym typeface="Arial"/>
              </a:rPr>
              <a:t>(Modelul ciclului de viață al clientului):</a:t>
            </a:r>
            <a:endParaRPr/>
          </a:p>
          <a:p>
            <a:pPr marL="474662" marR="0" lvl="0" indent="-1889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Arată o creștere a intensității relației client-companie pe parcursul primelor patru stadii: </a:t>
            </a:r>
            <a:r>
              <a:rPr lang="en-US" sz="2800" b="0" i="0" u="none">
                <a:solidFill>
                  <a:srgbClr val="861001"/>
                </a:solidFill>
                <a:latin typeface="Arial"/>
                <a:ea typeface="Arial"/>
                <a:cs typeface="Arial"/>
                <a:sym typeface="Arial"/>
              </a:rPr>
              <a:t>conștientizare</a:t>
            </a:r>
            <a:r>
              <a:rPr lang="en-US" sz="2800" b="0" i="0" u="none">
                <a:solidFill>
                  <a:srgbClr val="000000"/>
                </a:solidFill>
                <a:latin typeface="Arial"/>
                <a:ea typeface="Arial"/>
                <a:cs typeface="Arial"/>
                <a:sym typeface="Arial"/>
              </a:rPr>
              <a:t>, </a:t>
            </a:r>
            <a:r>
              <a:rPr lang="en-US" sz="2800" b="0" i="0" u="none">
                <a:solidFill>
                  <a:srgbClr val="861001"/>
                </a:solidFill>
                <a:latin typeface="Arial"/>
                <a:ea typeface="Arial"/>
                <a:cs typeface="Arial"/>
                <a:sym typeface="Arial"/>
              </a:rPr>
              <a:t>explorare</a:t>
            </a:r>
            <a:r>
              <a:rPr lang="en-US" sz="2800" b="0" i="0" u="none">
                <a:solidFill>
                  <a:srgbClr val="000000"/>
                </a:solidFill>
                <a:latin typeface="Arial"/>
                <a:ea typeface="Arial"/>
                <a:cs typeface="Arial"/>
                <a:sym typeface="Arial"/>
              </a:rPr>
              <a:t>, </a:t>
            </a:r>
            <a:r>
              <a:rPr lang="en-US" sz="2800" b="0" i="0" u="none">
                <a:solidFill>
                  <a:srgbClr val="861001"/>
                </a:solidFill>
                <a:latin typeface="Arial"/>
                <a:ea typeface="Arial"/>
                <a:cs typeface="Arial"/>
                <a:sym typeface="Arial"/>
              </a:rPr>
              <a:t>familiaritate</a:t>
            </a:r>
            <a:r>
              <a:rPr lang="en-US" sz="2800" b="0" i="0" u="none">
                <a:solidFill>
                  <a:srgbClr val="000000"/>
                </a:solidFill>
                <a:latin typeface="Arial"/>
                <a:ea typeface="Arial"/>
                <a:cs typeface="Arial"/>
                <a:sym typeface="Arial"/>
              </a:rPr>
              <a:t>, </a:t>
            </a:r>
            <a:r>
              <a:rPr lang="en-US" sz="2800" b="0" i="0" u="none">
                <a:solidFill>
                  <a:srgbClr val="861001"/>
                </a:solidFill>
                <a:latin typeface="Arial"/>
                <a:ea typeface="Arial"/>
                <a:cs typeface="Arial"/>
                <a:sym typeface="Arial"/>
              </a:rPr>
              <a:t>fidelitate</a:t>
            </a:r>
            <a:r>
              <a:rPr lang="en-US" sz="2800" b="0" i="0" u="none">
                <a:solidFill>
                  <a:srgbClr val="000000"/>
                </a:solidFill>
                <a:latin typeface="Arial"/>
                <a:ea typeface="Arial"/>
                <a:cs typeface="Arial"/>
                <a:sym typeface="Arial"/>
              </a:rPr>
              <a:t>.</a:t>
            </a:r>
            <a:endParaRPr/>
          </a:p>
          <a:p>
            <a:pPr marL="474662" marR="0" lvl="0" indent="-1889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În al cincilea stadiu, </a:t>
            </a:r>
            <a:r>
              <a:rPr lang="en-US" sz="2800" b="0" i="0" u="none">
                <a:solidFill>
                  <a:srgbClr val="861001"/>
                </a:solidFill>
                <a:latin typeface="Arial"/>
                <a:ea typeface="Arial"/>
                <a:cs typeface="Arial"/>
                <a:sym typeface="Arial"/>
              </a:rPr>
              <a:t>separare</a:t>
            </a:r>
            <a:r>
              <a:rPr lang="en-US" sz="2800" b="0" i="0" u="none">
                <a:solidFill>
                  <a:srgbClr val="000000"/>
                </a:solidFill>
                <a:latin typeface="Arial"/>
                <a:ea typeface="Arial"/>
                <a:cs typeface="Arial"/>
                <a:sym typeface="Arial"/>
              </a:rPr>
              <a:t>, apare un declin și relația se încheie.</a:t>
            </a:r>
            <a:endParaRPr/>
          </a:p>
        </p:txBody>
      </p:sp>
      <p:sp>
        <p:nvSpPr>
          <p:cNvPr id="283" name="Google Shape;283;p28"/>
          <p:cNvSpPr txBox="1"/>
          <p:nvPr/>
        </p:nvSpPr>
        <p:spPr>
          <a:xfrm>
            <a:off x="623887" y="7696200"/>
            <a:ext cx="11755437" cy="1271587"/>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2700"/>
              <a:buFont typeface="Arial"/>
              <a:buChar char="•"/>
            </a:pPr>
            <a:r>
              <a:rPr lang="en-US" sz="2700" b="0" i="0" u="none">
                <a:solidFill>
                  <a:srgbClr val="000000"/>
                </a:solidFill>
                <a:latin typeface="Arial"/>
                <a:ea typeface="Arial"/>
                <a:cs typeface="Arial"/>
                <a:sym typeface="Arial"/>
              </a:rPr>
              <a:t>Un obiectiv important al oricărei strategii de marketing este aducerea clienților în stadiul de fidelitate în cel mai scurt timp posibil și menținerea lor în acest stadiu pentru cel mai lung timp posibil.</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9"/>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900"/>
              <a:buFont typeface="Arial"/>
              <a:buNone/>
            </a:pPr>
            <a:r>
              <a:rPr lang="en-US" sz="2900" b="1" i="0" u="none">
                <a:solidFill>
                  <a:srgbClr val="000000"/>
                </a:solidFill>
                <a:latin typeface="Arial"/>
                <a:ea typeface="Arial"/>
                <a:cs typeface="Arial"/>
                <a:sym typeface="Arial"/>
              </a:rPr>
              <a:t>Modelul celor 5 stadii ale loialității clientului</a:t>
            </a:r>
            <a:endParaRPr/>
          </a:p>
        </p:txBody>
      </p:sp>
      <p:sp>
        <p:nvSpPr>
          <p:cNvPr id="289" name="Google Shape;289;p29"/>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90" name="Google Shape;290;p29"/>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26</a:t>
            </a:fld>
            <a:endParaRPr/>
          </a:p>
        </p:txBody>
      </p:sp>
      <p:sp>
        <p:nvSpPr>
          <p:cNvPr id="291" name="Google Shape;291;p29"/>
          <p:cNvSpPr txBox="1"/>
          <p:nvPr/>
        </p:nvSpPr>
        <p:spPr>
          <a:xfrm>
            <a:off x="623887" y="1884362"/>
            <a:ext cx="11755437" cy="5983287"/>
          </a:xfrm>
          <a:prstGeom prst="rect">
            <a:avLst/>
          </a:prstGeom>
          <a:noFill/>
          <a:ln>
            <a:noFill/>
          </a:ln>
        </p:spPr>
        <p:txBody>
          <a:bodyPr spcFirstLastPara="1" wrap="square" lIns="50800" tIns="50800" rIns="50800" bIns="50800" anchor="ctr" anchorCtr="0">
            <a:spAutoFit/>
          </a:bodyPr>
          <a:lstStyle/>
          <a:p>
            <a:pPr marL="381000" marR="0" lvl="0" indent="-3810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Nu toți clienții trec prin toate cele 5 stadii: unii se opresc la un anumit stadiu și continuă relația la acel nivel de intensitate sau încheie relația în acel punct.</a:t>
            </a:r>
            <a:endParaRPr/>
          </a:p>
          <a:p>
            <a:pPr marL="381000"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Clienții aflați într-un anumit stadiu pot avea contact cu compania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în timp ce alți clienți aflați în același stadiu pot avea contact cu compania </a:t>
            </a:r>
            <a:r>
              <a:rPr lang="en-US" sz="2800" b="0" i="1" u="none">
                <a:solidFill>
                  <a:srgbClr val="000000"/>
                </a:solidFill>
                <a:latin typeface="Arial"/>
                <a:ea typeface="Arial"/>
                <a:cs typeface="Arial"/>
                <a:sym typeface="Arial"/>
              </a:rPr>
              <a:t>offline</a:t>
            </a:r>
            <a:r>
              <a:rPr lang="en-US" sz="2800" b="0" i="0" u="none">
                <a:solidFill>
                  <a:srgbClr val="000000"/>
                </a:solidFill>
                <a:latin typeface="Arial"/>
                <a:ea typeface="Arial"/>
                <a:cs typeface="Arial"/>
                <a:sym typeface="Arial"/>
              </a:rPr>
              <a:t>.</a:t>
            </a:r>
            <a:endParaRPr/>
          </a:p>
          <a:p>
            <a:pPr marL="381000" marR="0" lvl="0" indent="-381000"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Puncte de contact</a:t>
            </a:r>
            <a:r>
              <a:rPr lang="en-US" sz="2800" b="0" i="0" u="none">
                <a:solidFill>
                  <a:srgbClr val="000000"/>
                </a:solidFill>
                <a:latin typeface="Arial"/>
                <a:ea typeface="Arial"/>
                <a:cs typeface="Arial"/>
                <a:sym typeface="Arial"/>
              </a:rPr>
              <a:t> = punctele de interacțiune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sau </a:t>
            </a:r>
            <a:r>
              <a:rPr lang="en-US" sz="2800" b="0" i="1" u="none">
                <a:solidFill>
                  <a:srgbClr val="000000"/>
                </a:solidFill>
                <a:latin typeface="Arial"/>
                <a:ea typeface="Arial"/>
                <a:cs typeface="Arial"/>
                <a:sym typeface="Arial"/>
              </a:rPr>
              <a:t>offline</a:t>
            </a:r>
            <a:r>
              <a:rPr lang="en-US" sz="2800" b="0" i="0" u="none">
                <a:solidFill>
                  <a:srgbClr val="000000"/>
                </a:solidFill>
                <a:latin typeface="Arial"/>
                <a:ea typeface="Arial"/>
                <a:cs typeface="Arial"/>
                <a:sym typeface="Arial"/>
              </a:rPr>
              <a:t> a clientului cu compania.</a:t>
            </a:r>
            <a:endParaRPr/>
          </a:p>
          <a:p>
            <a:pPr marL="381000" marR="0" lvl="0" indent="-381000" algn="l" rtl="0">
              <a:lnSpc>
                <a:spcPct val="100000"/>
              </a:lnSpc>
              <a:spcBef>
                <a:spcPts val="1200"/>
              </a:spcBef>
              <a:spcAft>
                <a:spcPts val="0"/>
              </a:spcAft>
              <a:buClr>
                <a:schemeClr val="accent1"/>
              </a:buClr>
              <a:buSzPts val="2800"/>
              <a:buFont typeface="Arial"/>
              <a:buChar char="•"/>
            </a:pPr>
            <a:r>
              <a:rPr lang="en-US" sz="2800" b="1" i="0" u="none">
                <a:solidFill>
                  <a:schemeClr val="accent1"/>
                </a:solidFill>
                <a:latin typeface="Arial"/>
                <a:ea typeface="Arial"/>
                <a:cs typeface="Arial"/>
                <a:sym typeface="Arial"/>
              </a:rPr>
              <a:t>Consistența în punctele de contact</a:t>
            </a:r>
            <a:r>
              <a:rPr lang="en-US" sz="2800" b="0" i="0" u="none">
                <a:solidFill>
                  <a:srgbClr val="000000"/>
                </a:solidFill>
                <a:latin typeface="Arial"/>
                <a:ea typeface="Arial"/>
                <a:cs typeface="Arial"/>
                <a:sym typeface="Arial"/>
              </a:rPr>
              <a:t> = obiectiv al companiilor de a oferi niveluri similare de calitate a serviciilor în toate punctele de contact.</a:t>
            </a:r>
            <a:endParaRPr/>
          </a:p>
          <a:p>
            <a:pPr marL="381000"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Așa cum rezultă din figură, în fiecare stadiu, nivelul de intensitate se schimbă gradat.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0"/>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900"/>
              <a:buFont typeface="Arial"/>
              <a:buNone/>
            </a:pPr>
            <a:r>
              <a:rPr lang="en-US" sz="2900" b="1" i="0" u="none">
                <a:solidFill>
                  <a:srgbClr val="000000"/>
                </a:solidFill>
                <a:latin typeface="Arial"/>
                <a:ea typeface="Arial"/>
                <a:cs typeface="Arial"/>
                <a:sym typeface="Arial"/>
              </a:rPr>
              <a:t>Caracteristici ale celor 5 stadii de loialitate a clientului</a:t>
            </a:r>
            <a:endParaRPr/>
          </a:p>
        </p:txBody>
      </p:sp>
      <p:sp>
        <p:nvSpPr>
          <p:cNvPr id="297" name="Google Shape;297;p30"/>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298" name="Google Shape;298;p30"/>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27</a:t>
            </a:fld>
            <a:endParaRPr/>
          </a:p>
        </p:txBody>
      </p:sp>
      <p:sp>
        <p:nvSpPr>
          <p:cNvPr id="299" name="Google Shape;299;p30"/>
          <p:cNvSpPr txBox="1"/>
          <p:nvPr/>
        </p:nvSpPr>
        <p:spPr>
          <a:xfrm>
            <a:off x="712787" y="1430337"/>
            <a:ext cx="11755437" cy="7634287"/>
          </a:xfrm>
          <a:prstGeom prst="rect">
            <a:avLst/>
          </a:prstGeom>
          <a:noFill/>
          <a:ln>
            <a:noFill/>
          </a:ln>
        </p:spPr>
        <p:txBody>
          <a:bodyPr spcFirstLastPara="1" wrap="square" lIns="50800" tIns="50800" rIns="50800" bIns="50800" anchor="ctr" anchorCtr="0">
            <a:spAutoFit/>
          </a:bodyPr>
          <a:lstStyle/>
          <a:p>
            <a:pPr marL="646112" marR="0" lvl="0" indent="-379412"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Conștientizare:</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potențial recunoaște numele companiei sau unul din produsele/serviciile sale.</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potențial nu a avut încă nicio interacțiune cu compania.</a:t>
            </a:r>
            <a:endParaRPr/>
          </a:p>
          <a:p>
            <a:pPr marL="6461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Explorare:</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potențial se informează despre companie sau despre produsele/serviciile oferite de aceasta.</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potențial vizitează site-ul Web al companiei și, adesea, comunică prin telefon sau prin e-mail cu reprezentanți ai acesteia.</a:t>
            </a:r>
            <a:endParaRPr/>
          </a:p>
          <a:p>
            <a:pPr marL="6461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Familiaritate:</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a încheiat câteva tranzacții.</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cunoaște politica practicată de companie în ceea ce privește returnarea produselor, creditarea și flexibilitatea prețurilor.</a:t>
            </a:r>
            <a:endParaRPr/>
          </a:p>
          <a:p>
            <a:pPr marL="6461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În acest stadiu, clientul poate alege oricând un produs al unei companii rivale.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1"/>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900"/>
              <a:buFont typeface="Arial"/>
              <a:buNone/>
            </a:pPr>
            <a:r>
              <a:rPr lang="en-US" sz="2900" b="1" i="0" u="none">
                <a:solidFill>
                  <a:srgbClr val="000000"/>
                </a:solidFill>
                <a:latin typeface="Arial"/>
                <a:ea typeface="Arial"/>
                <a:cs typeface="Arial"/>
                <a:sym typeface="Arial"/>
              </a:rPr>
              <a:t>Caracteristici ale celor 5 stadii de loialitate a clientului  </a:t>
            </a:r>
            <a:r>
              <a:rPr lang="en-US" sz="2900" b="1" i="1" u="none">
                <a:solidFill>
                  <a:srgbClr val="000000"/>
                </a:solidFill>
                <a:latin typeface="Arial"/>
                <a:ea typeface="Arial"/>
                <a:cs typeface="Arial"/>
                <a:sym typeface="Arial"/>
              </a:rPr>
              <a:t>(cont.)</a:t>
            </a:r>
            <a:endParaRPr/>
          </a:p>
        </p:txBody>
      </p:sp>
      <p:sp>
        <p:nvSpPr>
          <p:cNvPr id="305" name="Google Shape;305;p31"/>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306" name="Google Shape;306;p31"/>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28</a:t>
            </a:fld>
            <a:endParaRPr/>
          </a:p>
        </p:txBody>
      </p:sp>
      <p:sp>
        <p:nvSpPr>
          <p:cNvPr id="307" name="Google Shape;307;p31"/>
          <p:cNvSpPr txBox="1"/>
          <p:nvPr/>
        </p:nvSpPr>
        <p:spPr>
          <a:xfrm>
            <a:off x="712787" y="1316037"/>
            <a:ext cx="11755437" cy="7862887"/>
          </a:xfrm>
          <a:prstGeom prst="rect">
            <a:avLst/>
          </a:prstGeom>
          <a:noFill/>
          <a:ln>
            <a:noFill/>
          </a:ln>
        </p:spPr>
        <p:txBody>
          <a:bodyPr spcFirstLastPara="1" wrap="square" lIns="50800" tIns="50800" rIns="50800" bIns="50800" anchor="ctr" anchorCtr="0">
            <a:spAutoFit/>
          </a:bodyPr>
          <a:lstStyle/>
          <a:p>
            <a:pPr marL="676275" marR="0" lvl="0" indent="-381000"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Fidelitate:</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a avut parte de mai multe experiențe pozitive în interacțiunea cu compania.</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și-a dezvoltat o loialitate foarte intensă și o preferință puternică pentru produsele sau brandurile companiei.</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Companiile fac uneori concesii privind prețurile sau serviciile oferite pentru a atrage clienții în acest stadiu.</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De obicei, o relație strânsă cu clientul este mai valoroasă pentru companie decât costul acestor concesii.</a:t>
            </a:r>
            <a:endParaRPr/>
          </a:p>
          <a:p>
            <a:pPr marL="676275" marR="0" lvl="0" indent="-381000"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Separare:</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Cu timpul, condițiile care au făcut ca relația client-companie să fie una valoroasă se pot schimba.</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Clientul poate fi profund dezamăgit de schimbările privind nivelul serviciilor sau calitatea produselor.</a:t>
            </a:r>
            <a:endParaRPr/>
          </a:p>
          <a:p>
            <a:pPr marL="67627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Compania poate renunța la un client fidel atunci când costurile de păstrare a acestuia sunt mult prea mari.</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2"/>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000"/>
              <a:buFont typeface="Arial"/>
              <a:buNone/>
            </a:pPr>
            <a:r>
              <a:rPr lang="en-US" sz="3000" b="1" i="0" u="none">
                <a:solidFill>
                  <a:srgbClr val="000000"/>
                </a:solidFill>
                <a:latin typeface="Arial"/>
                <a:ea typeface="Arial"/>
                <a:cs typeface="Arial"/>
                <a:sym typeface="Arial"/>
              </a:rPr>
              <a:t>Atragerea, conversia și păstrarea clienților</a:t>
            </a:r>
            <a:endParaRPr/>
          </a:p>
        </p:txBody>
      </p:sp>
      <p:sp>
        <p:nvSpPr>
          <p:cNvPr id="313" name="Google Shape;313;p32"/>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314" name="Google Shape;314;p32"/>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29</a:t>
            </a:fld>
            <a:endParaRPr/>
          </a:p>
        </p:txBody>
      </p:sp>
      <p:sp>
        <p:nvSpPr>
          <p:cNvPr id="315" name="Google Shape;315;p32"/>
          <p:cNvSpPr txBox="1"/>
          <p:nvPr/>
        </p:nvSpPr>
        <p:spPr>
          <a:xfrm>
            <a:off x="712787" y="1284287"/>
            <a:ext cx="11755437" cy="7924800"/>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Cost de atragere</a:t>
            </a:r>
            <a:r>
              <a:rPr lang="en-US" sz="3000" b="0" i="0" u="none">
                <a:solidFill>
                  <a:srgbClr val="000000"/>
                </a:solidFill>
                <a:latin typeface="Arial"/>
                <a:ea typeface="Arial"/>
                <a:cs typeface="Arial"/>
                <a:sym typeface="Arial"/>
              </a:rPr>
              <a:t> = suma totală cheltuită de o companie pentru atragerea unui client pe site-ul Web al companiei.</a:t>
            </a:r>
            <a:endParaRPr/>
          </a:p>
          <a:p>
            <a:pPr marL="379412" marR="0" lvl="0" indent="-379412" algn="l" rtl="0">
              <a:lnSpc>
                <a:spcPct val="100000"/>
              </a:lnSpc>
              <a:spcBef>
                <a:spcPts val="1200"/>
              </a:spcBef>
              <a:spcAft>
                <a:spcPts val="0"/>
              </a:spcAft>
              <a:buClr>
                <a:schemeClr val="accent1"/>
              </a:buClr>
              <a:buSzPts val="3000"/>
              <a:buFont typeface="Arial"/>
              <a:buChar char="•"/>
            </a:pPr>
            <a:r>
              <a:rPr lang="en-US" sz="3000" b="1" i="0" u="none">
                <a:solidFill>
                  <a:schemeClr val="accent1"/>
                </a:solidFill>
                <a:latin typeface="Arial"/>
                <a:ea typeface="Arial"/>
                <a:cs typeface="Arial"/>
                <a:sym typeface="Arial"/>
              </a:rPr>
              <a:t>Conversie</a:t>
            </a:r>
            <a:r>
              <a:rPr lang="en-US" sz="3000" b="0" i="0" u="none">
                <a:solidFill>
                  <a:srgbClr val="000000"/>
                </a:solidFill>
                <a:latin typeface="Arial"/>
                <a:ea typeface="Arial"/>
                <a:cs typeface="Arial"/>
                <a:sym typeface="Arial"/>
              </a:rPr>
              <a:t> = transformarea unui consumator care vizitează pentru prima oară site-ul companiei într-un client.</a:t>
            </a:r>
            <a:endParaRPr/>
          </a:p>
          <a:p>
            <a:pPr marL="3794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Cost de conversie</a:t>
            </a:r>
            <a:r>
              <a:rPr lang="en-US" sz="3000" b="0" i="0" u="none">
                <a:solidFill>
                  <a:srgbClr val="000000"/>
                </a:solidFill>
                <a:latin typeface="Arial"/>
                <a:ea typeface="Arial"/>
                <a:cs typeface="Arial"/>
                <a:sym typeface="Arial"/>
              </a:rPr>
              <a:t> = suma totală cheltuită de o companie pentru a determina un vizitator să încheie o tranzacție pe site: cumpărare a unui produs, abonare sau înregistrare.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Pentru multe companii, costul de conversie este mai mare decât profitul mediu obținut din vânzări ⟹ Companiile sunt nevoite să determine clientul să revină pe site pentru a încheia o nouă tranzacție.</a:t>
            </a:r>
            <a:endParaRPr/>
          </a:p>
          <a:p>
            <a:pPr marL="379412" marR="0" lvl="0" indent="-379412" algn="l" rtl="0">
              <a:lnSpc>
                <a:spcPct val="100000"/>
              </a:lnSpc>
              <a:spcBef>
                <a:spcPts val="1200"/>
              </a:spcBef>
              <a:spcAft>
                <a:spcPts val="0"/>
              </a:spcAft>
              <a:buClr>
                <a:schemeClr val="accent1"/>
              </a:buClr>
              <a:buSzPts val="3000"/>
              <a:buFont typeface="Arial"/>
              <a:buChar char="•"/>
            </a:pPr>
            <a:r>
              <a:rPr lang="en-US" sz="3000" b="1" i="0" u="none">
                <a:solidFill>
                  <a:schemeClr val="accent1"/>
                </a:solidFill>
                <a:latin typeface="Arial"/>
                <a:ea typeface="Arial"/>
                <a:cs typeface="Arial"/>
                <a:sym typeface="Arial"/>
              </a:rPr>
              <a:t>Client păstrat</a:t>
            </a:r>
            <a:r>
              <a:rPr lang="en-US" sz="3000" b="0" i="0" u="none">
                <a:solidFill>
                  <a:srgbClr val="000000"/>
                </a:solidFill>
                <a:latin typeface="Arial"/>
                <a:ea typeface="Arial"/>
                <a:cs typeface="Arial"/>
                <a:sym typeface="Arial"/>
              </a:rPr>
              <a:t> = client care revine pe site după ce a efectuat o primă tranzacție pe site.</a:t>
            </a:r>
            <a:endParaRPr/>
          </a:p>
          <a:p>
            <a:pPr marL="379412" marR="0" lvl="0" indent="-379412" algn="l" rtl="0">
              <a:lnSpc>
                <a:spcPct val="100000"/>
              </a:lnSpc>
              <a:spcBef>
                <a:spcPts val="1200"/>
              </a:spcBef>
              <a:spcAft>
                <a:spcPts val="0"/>
              </a:spcAft>
              <a:buClr>
                <a:srgbClr val="C82506"/>
              </a:buClr>
              <a:buSzPts val="3000"/>
              <a:buFont typeface="Arial"/>
              <a:buChar char="•"/>
            </a:pPr>
            <a:r>
              <a:rPr lang="en-US" sz="3000" b="1" i="0" u="none">
                <a:solidFill>
                  <a:srgbClr val="C82506"/>
                </a:solidFill>
                <a:latin typeface="Arial"/>
                <a:ea typeface="Arial"/>
                <a:cs typeface="Arial"/>
                <a:sym typeface="Arial"/>
              </a:rPr>
              <a:t>Cost de păstrare</a:t>
            </a:r>
            <a:r>
              <a:rPr lang="en-US" sz="3000" b="0" i="0" u="none">
                <a:solidFill>
                  <a:srgbClr val="000000"/>
                </a:solidFill>
                <a:latin typeface="Arial"/>
                <a:ea typeface="Arial"/>
                <a:cs typeface="Arial"/>
                <a:sym typeface="Arial"/>
              </a:rPr>
              <a:t> = suma totală cheltuită de companie pentru a determina un client să revină pe site și să încheie o nouă tranzacție.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3"/>
          <p:cNvSpPr txBox="1">
            <a:spLocks noGrp="1"/>
          </p:cNvSpPr>
          <p:nvPr>
            <p:ph type="title"/>
          </p:nvPr>
        </p:nvSpPr>
        <p:spPr>
          <a:xfrm>
            <a:off x="685800" y="600075"/>
            <a:ext cx="11631612" cy="8016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400"/>
              <a:buFont typeface="Arial"/>
              <a:buNone/>
            </a:pPr>
            <a:r>
              <a:rPr lang="en-US" sz="3400" b="1" i="0" u="none">
                <a:solidFill>
                  <a:srgbClr val="000000"/>
                </a:solidFill>
                <a:latin typeface="Arial"/>
                <a:ea typeface="Arial"/>
                <a:cs typeface="Arial"/>
                <a:sym typeface="Arial"/>
              </a:rPr>
              <a:t>1. Strategii de marketing </a:t>
            </a:r>
            <a:r>
              <a:rPr lang="en-US" sz="3400" b="1" i="1" u="none">
                <a:solidFill>
                  <a:srgbClr val="000000"/>
                </a:solidFill>
                <a:latin typeface="Arial"/>
                <a:ea typeface="Arial"/>
                <a:cs typeface="Arial"/>
                <a:sym typeface="Arial"/>
              </a:rPr>
              <a:t>online</a:t>
            </a:r>
            <a:r>
              <a:rPr lang="en-US" sz="3400" b="1" i="0" u="none">
                <a:solidFill>
                  <a:srgbClr val="000000"/>
                </a:solidFill>
                <a:latin typeface="Arial"/>
                <a:ea typeface="Arial"/>
                <a:cs typeface="Arial"/>
                <a:sym typeface="Arial"/>
              </a:rPr>
              <a:t> </a:t>
            </a:r>
            <a:endParaRPr/>
          </a:p>
        </p:txBody>
      </p:sp>
      <p:pic>
        <p:nvPicPr>
          <p:cNvPr id="81" name="Google Shape;81;p3"/>
          <p:cNvPicPr preferRelativeResize="0"/>
          <p:nvPr/>
        </p:nvPicPr>
        <p:blipFill rotWithShape="1">
          <a:blip r:embed="rId3">
            <a:alphaModFix/>
          </a:blip>
          <a:srcRect/>
          <a:stretch/>
        </p:blipFill>
        <p:spPr>
          <a:xfrm>
            <a:off x="693737" y="1354137"/>
            <a:ext cx="11615737" cy="111125"/>
          </a:xfrm>
          <a:prstGeom prst="rect">
            <a:avLst/>
          </a:prstGeom>
          <a:noFill/>
          <a:ln>
            <a:noFill/>
          </a:ln>
        </p:spPr>
      </p:pic>
      <p:sp>
        <p:nvSpPr>
          <p:cNvPr id="82" name="Google Shape;82;p3"/>
          <p:cNvSpPr txBox="1"/>
          <p:nvPr/>
        </p:nvSpPr>
        <p:spPr>
          <a:xfrm>
            <a:off x="835025" y="2300287"/>
            <a:ext cx="11536362" cy="2589212"/>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C82506"/>
              </a:buClr>
              <a:buSzPts val="3200"/>
              <a:buFont typeface="Arial"/>
              <a:buNone/>
            </a:pPr>
            <a:r>
              <a:rPr lang="en-US" sz="3200" b="1" i="0" u="none">
                <a:solidFill>
                  <a:srgbClr val="C82506"/>
                </a:solidFill>
                <a:latin typeface="Arial"/>
                <a:ea typeface="Arial"/>
                <a:cs typeface="Arial"/>
                <a:sym typeface="Arial"/>
              </a:rPr>
              <a:t>Mix de marketing</a:t>
            </a:r>
            <a:r>
              <a:rPr lang="en-US" sz="3200" b="0" i="0" u="none">
                <a:solidFill>
                  <a:srgbClr val="000000"/>
                </a:solidFill>
                <a:latin typeface="Arial"/>
                <a:ea typeface="Arial"/>
                <a:cs typeface="Arial"/>
                <a:sym typeface="Arial"/>
              </a:rPr>
              <a:t> = combinația de elemente utilizate de o companie pentru atingerea scopurilor privind vânzarea produselor și serviciilor sale.</a:t>
            </a:r>
            <a:endParaRPr/>
          </a:p>
          <a:p>
            <a:pPr marL="0" marR="0" lvl="0" indent="0" algn="l" rtl="0">
              <a:lnSpc>
                <a:spcPct val="100000"/>
              </a:lnSpc>
              <a:spcBef>
                <a:spcPts val="1200"/>
              </a:spcBef>
              <a:spcAft>
                <a:spcPts val="0"/>
              </a:spcAft>
              <a:buClr>
                <a:srgbClr val="C82506"/>
              </a:buClr>
              <a:buSzPts val="3200"/>
              <a:buFont typeface="Arial"/>
              <a:buNone/>
            </a:pPr>
            <a:r>
              <a:rPr lang="en-US" sz="3200" b="1" i="0" u="none">
                <a:solidFill>
                  <a:srgbClr val="C82506"/>
                </a:solidFill>
                <a:latin typeface="Arial"/>
                <a:ea typeface="Arial"/>
                <a:cs typeface="Arial"/>
                <a:sym typeface="Arial"/>
              </a:rPr>
              <a:t>Strategie de marketing</a:t>
            </a:r>
            <a:r>
              <a:rPr lang="en-US" sz="3200" b="0" i="0" u="none">
                <a:solidFill>
                  <a:srgbClr val="000000"/>
                </a:solidFill>
                <a:latin typeface="Arial"/>
                <a:ea typeface="Arial"/>
                <a:cs typeface="Arial"/>
                <a:sym typeface="Arial"/>
              </a:rPr>
              <a:t> = un mix de marketing în care elementele utilizate sunt bine definite.</a:t>
            </a:r>
            <a:endParaRPr/>
          </a:p>
        </p:txBody>
      </p:sp>
      <p:sp>
        <p:nvSpPr>
          <p:cNvPr id="83" name="Google Shape;83;p3"/>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a:t>
            </a:fld>
            <a:endParaRPr/>
          </a:p>
        </p:txBody>
      </p:sp>
      <p:pic>
        <p:nvPicPr>
          <p:cNvPr id="84" name="Google Shape;84;p3"/>
          <p:cNvPicPr preferRelativeResize="0"/>
          <p:nvPr/>
        </p:nvPicPr>
        <p:blipFill rotWithShape="1">
          <a:blip r:embed="rId4">
            <a:alphaModFix/>
          </a:blip>
          <a:srcRect/>
          <a:stretch/>
        </p:blipFill>
        <p:spPr>
          <a:xfrm>
            <a:off x="668337" y="454025"/>
            <a:ext cx="11666537" cy="111125"/>
          </a:xfrm>
          <a:prstGeom prst="rect">
            <a:avLst/>
          </a:prstGeom>
          <a:noFill/>
          <a:ln>
            <a:noFill/>
          </a:ln>
        </p:spPr>
      </p:pic>
      <p:sp>
        <p:nvSpPr>
          <p:cNvPr id="85" name="Google Shape;85;p3"/>
          <p:cNvSpPr txBox="1"/>
          <p:nvPr/>
        </p:nvSpPr>
        <p:spPr>
          <a:xfrm>
            <a:off x="835025" y="5253037"/>
            <a:ext cx="11536362" cy="3060700"/>
          </a:xfrm>
          <a:prstGeom prst="rect">
            <a:avLst/>
          </a:prstGeom>
          <a:noFill/>
          <a:ln>
            <a:noFill/>
          </a:ln>
        </p:spPr>
        <p:txBody>
          <a:bodyPr spcFirstLastPara="1" wrap="square" lIns="50800" tIns="50800" rIns="50800" bIns="50800" anchor="ctr" anchorCtr="0">
            <a:spAutoFit/>
          </a:bodyPr>
          <a:lstStyle/>
          <a:p>
            <a:pPr marL="381000" marR="0" lvl="0" indent="-381000" algn="l" rtl="0">
              <a:lnSpc>
                <a:spcPct val="100000"/>
              </a:lnSpc>
              <a:spcBef>
                <a:spcPts val="0"/>
              </a:spcBef>
              <a:spcAft>
                <a:spcPts val="0"/>
              </a:spcAft>
              <a:buClr>
                <a:srgbClr val="000000"/>
              </a:buClr>
              <a:buSzPts val="3200"/>
              <a:buFont typeface="Arial"/>
              <a:buChar char="•"/>
            </a:pPr>
            <a:r>
              <a:rPr lang="en-US" sz="3200" b="0" i="0" u="none">
                <a:solidFill>
                  <a:srgbClr val="000000"/>
                </a:solidFill>
                <a:latin typeface="Arial"/>
                <a:ea typeface="Arial"/>
                <a:cs typeface="Arial"/>
                <a:sym typeface="Arial"/>
              </a:rPr>
              <a:t>Unele companii folosesc o </a:t>
            </a:r>
            <a:r>
              <a:rPr lang="en-US" sz="3200" b="0" i="0" u="none">
                <a:solidFill>
                  <a:schemeClr val="accent1"/>
                </a:solidFill>
                <a:latin typeface="Arial"/>
                <a:ea typeface="Arial"/>
                <a:cs typeface="Arial"/>
                <a:sym typeface="Arial"/>
              </a:rPr>
              <a:t>strategie de marketing </a:t>
            </a:r>
            <a:r>
              <a:rPr lang="en-US" sz="3200" b="0" i="0" u="none">
                <a:solidFill>
                  <a:srgbClr val="BD5A0C"/>
                </a:solidFill>
                <a:latin typeface="Arial"/>
                <a:ea typeface="Arial"/>
                <a:cs typeface="Arial"/>
                <a:sym typeface="Arial"/>
              </a:rPr>
              <a:t>bazată pe produs</a:t>
            </a:r>
            <a:r>
              <a:rPr lang="en-US" sz="3200" b="0" i="0" u="none">
                <a:solidFill>
                  <a:srgbClr val="000000"/>
                </a:solidFill>
                <a:latin typeface="Arial"/>
                <a:ea typeface="Arial"/>
                <a:cs typeface="Arial"/>
                <a:sym typeface="Arial"/>
              </a:rPr>
              <a:t>, în timp ce altele folosesc o </a:t>
            </a:r>
            <a:r>
              <a:rPr lang="en-US" sz="3200" b="0" i="0" u="none">
                <a:solidFill>
                  <a:schemeClr val="accent1"/>
                </a:solidFill>
                <a:latin typeface="Arial"/>
                <a:ea typeface="Arial"/>
                <a:cs typeface="Arial"/>
                <a:sym typeface="Arial"/>
              </a:rPr>
              <a:t>strategie de marketing </a:t>
            </a:r>
            <a:r>
              <a:rPr lang="en-US" sz="3200" b="0" i="0" u="none">
                <a:solidFill>
                  <a:srgbClr val="BD5A0C"/>
                </a:solidFill>
                <a:latin typeface="Arial"/>
                <a:ea typeface="Arial"/>
                <a:cs typeface="Arial"/>
                <a:sym typeface="Arial"/>
              </a:rPr>
              <a:t>bazată pe client</a:t>
            </a:r>
            <a:r>
              <a:rPr lang="en-US" sz="3200" b="0" i="0" u="none">
                <a:solidFill>
                  <a:srgbClr val="000000"/>
                </a:solidFill>
                <a:latin typeface="Arial"/>
                <a:ea typeface="Arial"/>
                <a:cs typeface="Arial"/>
                <a:sym typeface="Arial"/>
              </a:rPr>
              <a:t>.</a:t>
            </a:r>
            <a:endParaRPr/>
          </a:p>
          <a:p>
            <a:pPr marL="381000" marR="0" lvl="0" indent="-381000" algn="l" rtl="0">
              <a:lnSpc>
                <a:spcPct val="100000"/>
              </a:lnSpc>
              <a:spcBef>
                <a:spcPts val="1200"/>
              </a:spcBef>
              <a:spcAft>
                <a:spcPts val="0"/>
              </a:spcAft>
              <a:buClr>
                <a:srgbClr val="000000"/>
              </a:buClr>
              <a:buSzPts val="3200"/>
              <a:buFont typeface="Arial"/>
              <a:buChar char="•"/>
            </a:pPr>
            <a:r>
              <a:rPr lang="en-US" sz="3200" b="0" i="0" u="none">
                <a:solidFill>
                  <a:srgbClr val="000000"/>
                </a:solidFill>
                <a:latin typeface="Arial"/>
                <a:ea typeface="Arial"/>
                <a:cs typeface="Arial"/>
                <a:sym typeface="Arial"/>
              </a:rPr>
              <a:t>Prin serviciul World Wide Web, Internetul permite companiilor să combine cele două strategii și să ofere clienților posibilitatea de a alege abordarea pe care o preferă.</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3"/>
          <p:cNvSpPr txBox="1">
            <a:spLocks noGrp="1"/>
          </p:cNvSpPr>
          <p:nvPr>
            <p:ph type="title"/>
          </p:nvPr>
        </p:nvSpPr>
        <p:spPr>
          <a:xfrm>
            <a:off x="704850" y="3952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000"/>
              <a:buFont typeface="Arial"/>
              <a:buNone/>
            </a:pPr>
            <a:r>
              <a:rPr lang="en-US" sz="3000" b="1" i="0" u="none">
                <a:solidFill>
                  <a:srgbClr val="000000"/>
                </a:solidFill>
                <a:latin typeface="Arial"/>
                <a:ea typeface="Arial"/>
                <a:cs typeface="Arial"/>
                <a:sym typeface="Arial"/>
              </a:rPr>
              <a:t>Atragerea, conversia și păstrarea clienților</a:t>
            </a:r>
            <a:endParaRPr/>
          </a:p>
        </p:txBody>
      </p:sp>
      <p:sp>
        <p:nvSpPr>
          <p:cNvPr id="321" name="Google Shape;321;p33"/>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322" name="Google Shape;322;p33"/>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30</a:t>
            </a:fld>
            <a:endParaRPr/>
          </a:p>
        </p:txBody>
      </p:sp>
      <p:sp>
        <p:nvSpPr>
          <p:cNvPr id="323" name="Google Shape;323;p33"/>
          <p:cNvSpPr txBox="1"/>
          <p:nvPr/>
        </p:nvSpPr>
        <p:spPr>
          <a:xfrm>
            <a:off x="725487" y="2359025"/>
            <a:ext cx="11755437" cy="4711700"/>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Măsurarea costurilor de atragere, de conversie și de păstrare a clienților este foarte importantă, deoarece companiile pot astfel să evalueze eficacitatea diferitelor strategii de marketing.</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Aceste masurători sunt mai precise decât clasificarea clienților în funcție de cele 5 stadii de loialitate din modelul ciclului de viață al clientului. </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Majoritatea companiilor sunt interesate de păstrarea clienților existenți, deoarece costul de atragere a unui nou client este de 3 până la 15 ori mai mare (în funcție de tipul de afacere) decât costul păstrării unui client existent.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4"/>
          <p:cNvSpPr txBox="1"/>
          <p:nvPr/>
        </p:nvSpPr>
        <p:spPr>
          <a:xfrm>
            <a:off x="704850" y="9794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329" name="Google Shape;329;p34"/>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31</a:t>
            </a:fld>
            <a:endParaRPr/>
          </a:p>
        </p:txBody>
      </p:sp>
      <p:sp>
        <p:nvSpPr>
          <p:cNvPr id="330" name="Google Shape;330;p34"/>
          <p:cNvSpPr txBox="1"/>
          <p:nvPr/>
        </p:nvSpPr>
        <p:spPr>
          <a:xfrm>
            <a:off x="725487" y="1617662"/>
            <a:ext cx="11755437" cy="6694487"/>
          </a:xfrm>
          <a:prstGeom prst="rect">
            <a:avLst/>
          </a:prstGeom>
          <a:noFill/>
          <a:ln>
            <a:noFill/>
          </a:ln>
        </p:spPr>
        <p:txBody>
          <a:bodyPr spcFirstLastPara="1" wrap="square" lIns="50800" tIns="50800" rIns="50800" bIns="50800" anchor="ctr" anchorCtr="0">
            <a:spAutoFit/>
          </a:bodyPr>
          <a:lstStyle/>
          <a:p>
            <a:pPr marL="542925" marR="0" lvl="0" indent="-381000"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Este un instrument conceptual care permite înțelegerea în ansamblu a unei strategii de marketing.</a:t>
            </a:r>
            <a:endParaRPr/>
          </a:p>
          <a:p>
            <a:pPr marL="542925"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Oferă o structură clară pentru evaluarea unor elemente specifice ale strategiei de marketing.</a:t>
            </a:r>
            <a:endParaRPr/>
          </a:p>
          <a:p>
            <a:pPr marL="542925"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Este foarte asemănător cu </a:t>
            </a:r>
            <a:r>
              <a:rPr lang="en-US" sz="2800" b="0" i="0" u="none">
                <a:solidFill>
                  <a:srgbClr val="164F86"/>
                </a:solidFill>
                <a:latin typeface="Arial"/>
                <a:ea typeface="Arial"/>
                <a:cs typeface="Arial"/>
                <a:sym typeface="Arial"/>
              </a:rPr>
              <a:t>modelul ciclului de viață al clientului</a:t>
            </a:r>
            <a:r>
              <a:rPr lang="en-US" sz="2800" b="0" i="0" u="none">
                <a:solidFill>
                  <a:srgbClr val="000000"/>
                </a:solidFill>
                <a:latin typeface="Arial"/>
                <a:ea typeface="Arial"/>
                <a:cs typeface="Arial"/>
                <a:sym typeface="Arial"/>
              </a:rPr>
              <a:t>, însă:</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este mai puțin abstract;</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este mai potrivit pentru compararea eficacității a două sau mai multe strategii de marketing.</a:t>
            </a:r>
            <a:endParaRPr/>
          </a:p>
          <a:p>
            <a:pPr marL="542925" marR="0" lvl="0" indent="-381000" algn="l" rtl="0">
              <a:lnSpc>
                <a:spcPct val="100000"/>
              </a:lnSpc>
              <a:spcBef>
                <a:spcPts val="120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Oferă o analogie sugestivă pentru operațiunile unei strategii de marketing:</a:t>
            </a:r>
            <a:endParaRPr/>
          </a:p>
          <a:p>
            <a:pPr marL="542925" marR="0" lvl="0" indent="-381000"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Aproape orice strategie de marketing începe cu un </a:t>
            </a:r>
            <a:r>
              <a:rPr lang="en-US" sz="2800" b="0" i="1" u="none">
                <a:solidFill>
                  <a:srgbClr val="861001"/>
                </a:solidFill>
                <a:latin typeface="Arial"/>
                <a:ea typeface="Arial"/>
                <a:cs typeface="Arial"/>
                <a:sym typeface="Arial"/>
              </a:rPr>
              <a:t>nr. mare de clienți posibili</a:t>
            </a:r>
            <a:r>
              <a:rPr lang="en-US" sz="2800" b="0" i="0" u="none">
                <a:solidFill>
                  <a:srgbClr val="000000"/>
                </a:solidFill>
                <a:latin typeface="Arial"/>
                <a:ea typeface="Arial"/>
                <a:cs typeface="Arial"/>
                <a:sym typeface="Arial"/>
              </a:rPr>
              <a:t>; o parte din aceștia devin </a:t>
            </a:r>
            <a:r>
              <a:rPr lang="en-US" sz="2800" b="0" i="1" u="none">
                <a:solidFill>
                  <a:srgbClr val="861001"/>
                </a:solidFill>
                <a:latin typeface="Arial"/>
                <a:ea typeface="Arial"/>
                <a:cs typeface="Arial"/>
                <a:sym typeface="Arial"/>
              </a:rPr>
              <a:t>clienți potențiali serios interesați de produsul promovat</a:t>
            </a:r>
            <a:r>
              <a:rPr lang="en-US" sz="2800" b="0" i="0" u="none">
                <a:solidFill>
                  <a:srgbClr val="000000"/>
                </a:solidFill>
                <a:latin typeface="Arial"/>
                <a:ea typeface="Arial"/>
                <a:cs typeface="Arial"/>
                <a:sym typeface="Arial"/>
              </a:rPr>
              <a:t>; o parte din aceștia devin </a:t>
            </a:r>
            <a:r>
              <a:rPr lang="en-US" sz="2800" b="0" i="1" u="none">
                <a:solidFill>
                  <a:srgbClr val="861001"/>
                </a:solidFill>
                <a:latin typeface="Arial"/>
                <a:ea typeface="Arial"/>
                <a:cs typeface="Arial"/>
                <a:sym typeface="Arial"/>
              </a:rPr>
              <a:t>cumpărători</a:t>
            </a:r>
            <a:r>
              <a:rPr lang="en-US" sz="2800" b="0" i="0" u="none">
                <a:solidFill>
                  <a:srgbClr val="000000"/>
                </a:solidFill>
                <a:latin typeface="Arial"/>
                <a:ea typeface="Arial"/>
                <a:cs typeface="Arial"/>
                <a:sym typeface="Arial"/>
              </a:rPr>
              <a:t>; în final, unii dintre cumpărători devin </a:t>
            </a:r>
            <a:r>
              <a:rPr lang="en-US" sz="2800" b="0" i="1" u="none">
                <a:solidFill>
                  <a:srgbClr val="861001"/>
                </a:solidFill>
                <a:latin typeface="Arial"/>
                <a:ea typeface="Arial"/>
                <a:cs typeface="Arial"/>
                <a:sym typeface="Arial"/>
              </a:rPr>
              <a:t>clienți permanenți</a:t>
            </a:r>
            <a:r>
              <a:rPr lang="en-US" sz="2800" b="0" i="0" u="none">
                <a:solidFill>
                  <a:srgbClr val="000000"/>
                </a:solidFill>
                <a:latin typeface="Arial"/>
                <a:ea typeface="Arial"/>
                <a:cs typeface="Arial"/>
                <a:sym typeface="Arial"/>
              </a:rPr>
              <a:t>.</a:t>
            </a:r>
            <a:endParaRPr/>
          </a:p>
        </p:txBody>
      </p:sp>
      <p:sp>
        <p:nvSpPr>
          <p:cNvPr id="331" name="Google Shape;331;p34"/>
          <p:cNvSpPr txBox="1"/>
          <p:nvPr/>
        </p:nvSpPr>
        <p:spPr>
          <a:xfrm>
            <a:off x="712787" y="452437"/>
            <a:ext cx="11577637" cy="5207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a:solidFill>
                  <a:srgbClr val="000000"/>
                </a:solidFill>
                <a:latin typeface="Arial"/>
                <a:ea typeface="Arial"/>
                <a:cs typeface="Arial"/>
                <a:sym typeface="Arial"/>
              </a:rPr>
              <a:t>Modelul pâlniei pt. atragerea, conversia și păstrarea clienților:</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5"/>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32</a:t>
            </a:fld>
            <a:endParaRPr/>
          </a:p>
        </p:txBody>
      </p:sp>
      <p:pic>
        <p:nvPicPr>
          <p:cNvPr id="337" name="Google Shape;337;p35"/>
          <p:cNvPicPr preferRelativeResize="0"/>
          <p:nvPr/>
        </p:nvPicPr>
        <p:blipFill rotWithShape="1">
          <a:blip r:embed="rId3">
            <a:alphaModFix/>
          </a:blip>
          <a:srcRect/>
          <a:stretch/>
        </p:blipFill>
        <p:spPr>
          <a:xfrm>
            <a:off x="471487" y="1503362"/>
            <a:ext cx="11603037" cy="6965950"/>
          </a:xfrm>
          <a:prstGeom prst="rect">
            <a:avLst/>
          </a:prstGeom>
          <a:noFill/>
          <a:ln>
            <a:noFill/>
          </a:ln>
        </p:spPr>
      </p:pic>
      <p:sp>
        <p:nvSpPr>
          <p:cNvPr id="338" name="Google Shape;338;p35"/>
          <p:cNvSpPr txBox="1">
            <a:spLocks noGrp="1"/>
          </p:cNvSpPr>
          <p:nvPr>
            <p:ph type="title"/>
          </p:nvPr>
        </p:nvSpPr>
        <p:spPr>
          <a:xfrm>
            <a:off x="704850" y="547687"/>
            <a:ext cx="11593512" cy="59848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2800"/>
              <a:buFont typeface="Arial"/>
              <a:buNone/>
            </a:pPr>
            <a:r>
              <a:rPr lang="en-US" sz="2800" b="1" i="0" u="none">
                <a:solidFill>
                  <a:srgbClr val="000000"/>
                </a:solidFill>
                <a:latin typeface="Arial"/>
                <a:ea typeface="Arial"/>
                <a:cs typeface="Arial"/>
                <a:sym typeface="Arial"/>
              </a:rPr>
              <a:t>Modelul pâlniei pentru atragerea, conversia și păstrarea clienților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4"/>
          <p:cNvSpPr txBox="1">
            <a:spLocks noGrp="1"/>
          </p:cNvSpPr>
          <p:nvPr>
            <p:ph type="title"/>
          </p:nvPr>
        </p:nvSpPr>
        <p:spPr>
          <a:xfrm>
            <a:off x="868362" y="425450"/>
            <a:ext cx="11266487" cy="703262"/>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100"/>
              <a:buFont typeface="Arial"/>
              <a:buNone/>
            </a:pPr>
            <a:r>
              <a:rPr lang="en-US" sz="3100" b="1" i="0" u="none">
                <a:solidFill>
                  <a:srgbClr val="000000"/>
                </a:solidFill>
                <a:latin typeface="Arial"/>
                <a:ea typeface="Arial"/>
                <a:cs typeface="Arial"/>
                <a:sym typeface="Arial"/>
              </a:rPr>
              <a:t>Beneficiile aduse de marketingul </a:t>
            </a:r>
            <a:r>
              <a:rPr lang="en-US" sz="3100" b="1" i="1" u="none">
                <a:solidFill>
                  <a:srgbClr val="000000"/>
                </a:solidFill>
                <a:latin typeface="Arial"/>
                <a:ea typeface="Arial"/>
                <a:cs typeface="Arial"/>
                <a:sym typeface="Arial"/>
              </a:rPr>
              <a:t>online</a:t>
            </a:r>
            <a:r>
              <a:rPr lang="en-US" sz="3100" b="1" i="0" u="none">
                <a:solidFill>
                  <a:srgbClr val="000000"/>
                </a:solidFill>
                <a:latin typeface="Arial"/>
                <a:ea typeface="Arial"/>
                <a:cs typeface="Arial"/>
                <a:sym typeface="Arial"/>
              </a:rPr>
              <a:t> -</a:t>
            </a:r>
            <a:r>
              <a:rPr lang="en-US" sz="3100" b="1" i="0" u="none">
                <a:solidFill>
                  <a:srgbClr val="C82506"/>
                </a:solidFill>
                <a:latin typeface="Arial"/>
                <a:ea typeface="Arial"/>
                <a:cs typeface="Arial"/>
                <a:sym typeface="Arial"/>
              </a:rPr>
              <a:t> </a:t>
            </a:r>
            <a:r>
              <a:rPr lang="en-US" sz="3100" b="1" i="1" u="none">
                <a:solidFill>
                  <a:srgbClr val="BD5A0C"/>
                </a:solidFill>
                <a:latin typeface="Arial"/>
                <a:ea typeface="Arial"/>
                <a:cs typeface="Arial"/>
                <a:sym typeface="Arial"/>
              </a:rPr>
              <a:t>Modelul celor 6 C</a:t>
            </a:r>
            <a:r>
              <a:rPr lang="en-US" sz="3100" b="1" i="0" u="none">
                <a:solidFill>
                  <a:srgbClr val="C82506"/>
                </a:solidFill>
                <a:latin typeface="Arial"/>
                <a:ea typeface="Arial"/>
                <a:cs typeface="Arial"/>
                <a:sym typeface="Arial"/>
              </a:rPr>
              <a:t> </a:t>
            </a:r>
            <a:endParaRPr/>
          </a:p>
        </p:txBody>
      </p:sp>
      <p:sp>
        <p:nvSpPr>
          <p:cNvPr id="91" name="Google Shape;91;p4"/>
          <p:cNvSpPr txBox="1"/>
          <p:nvPr/>
        </p:nvSpPr>
        <p:spPr>
          <a:xfrm>
            <a:off x="606425" y="1936750"/>
            <a:ext cx="12026900" cy="5600700"/>
          </a:xfrm>
          <a:prstGeom prst="rect">
            <a:avLst/>
          </a:prstGeom>
          <a:noFill/>
          <a:ln>
            <a:noFill/>
          </a:ln>
        </p:spPr>
        <p:txBody>
          <a:bodyPr spcFirstLastPara="1" wrap="square" lIns="50800" tIns="50800" rIns="50800" bIns="50800" anchor="ctr" anchorCtr="0">
            <a:spAutoFit/>
          </a:bodyPr>
          <a:lstStyle/>
          <a:p>
            <a:pPr marL="650875" marR="0" lvl="0" indent="-460375" algn="l" rtl="0">
              <a:lnSpc>
                <a:spcPct val="100000"/>
              </a:lnSpc>
              <a:spcBef>
                <a:spcPts val="0"/>
              </a:spcBef>
              <a:spcAft>
                <a:spcPts val="0"/>
              </a:spcAft>
              <a:buClr>
                <a:srgbClr val="BD5A0C"/>
              </a:buClr>
              <a:buSzPts val="3000"/>
              <a:buFont typeface="Arial"/>
              <a:buAutoNum type="arabicPeriod"/>
            </a:pPr>
            <a:r>
              <a:rPr lang="en-US" sz="3000" b="1" i="0" u="none">
                <a:solidFill>
                  <a:srgbClr val="BD5A0C"/>
                </a:solidFill>
                <a:latin typeface="Arial"/>
                <a:ea typeface="Arial"/>
                <a:cs typeface="Arial"/>
                <a:sym typeface="Arial"/>
              </a:rPr>
              <a:t>Costuri mai reduse</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Se obțin în urma reducerii cheltuielilor salariale cu operatorii telefonici sau a costurilor legate de distribuirea sub formă fizică a materialelor promoționale și de comunicare.</a:t>
            </a:r>
            <a:endParaRPr/>
          </a:p>
          <a:p>
            <a:pPr marL="650875" marR="0" lvl="0" indent="-460375" algn="l" rtl="0">
              <a:lnSpc>
                <a:spcPct val="100000"/>
              </a:lnSpc>
              <a:spcBef>
                <a:spcPts val="1200"/>
              </a:spcBef>
              <a:spcAft>
                <a:spcPts val="0"/>
              </a:spcAft>
              <a:buClr>
                <a:srgbClr val="BD5A0C"/>
              </a:buClr>
              <a:buSzPts val="3000"/>
              <a:buFont typeface="Arial"/>
              <a:buAutoNum type="arabicPeriod" startAt="2"/>
            </a:pPr>
            <a:r>
              <a:rPr lang="en-US" sz="3000" b="1" i="0" u="none">
                <a:solidFill>
                  <a:srgbClr val="BD5A0C"/>
                </a:solidFill>
                <a:latin typeface="Arial"/>
                <a:ea typeface="Arial"/>
                <a:cs typeface="Arial"/>
                <a:sym typeface="Arial"/>
              </a:rPr>
              <a:t>Capacitate sporită</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Internetul oferă noi oportunități de dezvoltare a produselor și serviciilor pentru exploatarea unor noi piețe.</a:t>
            </a:r>
            <a:endParaRPr/>
          </a:p>
          <a:p>
            <a:pPr marL="650875" marR="0" lvl="0" indent="-460375" algn="l" rtl="0">
              <a:lnSpc>
                <a:spcPct val="100000"/>
              </a:lnSpc>
              <a:spcBef>
                <a:spcPts val="1200"/>
              </a:spcBef>
              <a:spcAft>
                <a:spcPts val="0"/>
              </a:spcAft>
              <a:buClr>
                <a:srgbClr val="BD5A0C"/>
              </a:buClr>
              <a:buSzPts val="3000"/>
              <a:buFont typeface="Arial"/>
              <a:buAutoNum type="arabicPeriod" startAt="3"/>
            </a:pPr>
            <a:r>
              <a:rPr lang="en-US" sz="3000" b="1" i="0" u="none">
                <a:solidFill>
                  <a:srgbClr val="BD5A0C"/>
                </a:solidFill>
                <a:latin typeface="Arial"/>
                <a:ea typeface="Arial"/>
                <a:cs typeface="Arial"/>
                <a:sym typeface="Arial"/>
              </a:rPr>
              <a:t>Competitivitate crescută</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Dacă o companie pătrunde în mediul Internet înaintea concurenților săi, există posibilitatea obținerii unor avantaje competitive (pt. o perioadă de timp).</a:t>
            </a:r>
            <a:endParaRPr/>
          </a:p>
        </p:txBody>
      </p:sp>
      <p:sp>
        <p:nvSpPr>
          <p:cNvPr id="92" name="Google Shape;92;p4"/>
          <p:cNvSpPr txBox="1"/>
          <p:nvPr/>
        </p:nvSpPr>
        <p:spPr>
          <a:xfrm>
            <a:off x="868362" y="1081087"/>
            <a:ext cx="11266487" cy="984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93" name="Google Shape;93;p4"/>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868362" y="450850"/>
            <a:ext cx="11266487" cy="703262"/>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100"/>
              <a:buFont typeface="Arial"/>
              <a:buNone/>
            </a:pPr>
            <a:r>
              <a:rPr lang="en-US" sz="3100" b="1" i="0" u="none">
                <a:solidFill>
                  <a:srgbClr val="000000"/>
                </a:solidFill>
                <a:latin typeface="Arial"/>
                <a:ea typeface="Arial"/>
                <a:cs typeface="Arial"/>
                <a:sym typeface="Arial"/>
              </a:rPr>
              <a:t>Beneficiile aduse de marketingul </a:t>
            </a:r>
            <a:r>
              <a:rPr lang="en-US" sz="3100" b="1" i="1" u="none">
                <a:solidFill>
                  <a:srgbClr val="000000"/>
                </a:solidFill>
                <a:latin typeface="Arial"/>
                <a:ea typeface="Arial"/>
                <a:cs typeface="Arial"/>
                <a:sym typeface="Arial"/>
              </a:rPr>
              <a:t>online</a:t>
            </a:r>
            <a:r>
              <a:rPr lang="en-US" sz="3100" b="1" i="0" u="none">
                <a:solidFill>
                  <a:srgbClr val="000000"/>
                </a:solidFill>
                <a:latin typeface="Arial"/>
                <a:ea typeface="Arial"/>
                <a:cs typeface="Arial"/>
                <a:sym typeface="Arial"/>
              </a:rPr>
              <a:t> - </a:t>
            </a:r>
            <a:r>
              <a:rPr lang="en-US" sz="3100" b="1" i="1" u="none">
                <a:solidFill>
                  <a:srgbClr val="BD5A0C"/>
                </a:solidFill>
                <a:latin typeface="Arial"/>
                <a:ea typeface="Arial"/>
                <a:cs typeface="Arial"/>
                <a:sym typeface="Arial"/>
              </a:rPr>
              <a:t>Modelul celor 6 C</a:t>
            </a:r>
            <a:r>
              <a:rPr lang="en-US" sz="3100" b="1" i="0" u="none">
                <a:solidFill>
                  <a:srgbClr val="C82506"/>
                </a:solidFill>
                <a:latin typeface="Arial"/>
                <a:ea typeface="Arial"/>
                <a:cs typeface="Arial"/>
                <a:sym typeface="Arial"/>
              </a:rPr>
              <a:t> </a:t>
            </a:r>
            <a:endParaRPr/>
          </a:p>
        </p:txBody>
      </p:sp>
      <p:sp>
        <p:nvSpPr>
          <p:cNvPr id="99" name="Google Shape;99;p5"/>
          <p:cNvSpPr txBox="1"/>
          <p:nvPr/>
        </p:nvSpPr>
        <p:spPr>
          <a:xfrm>
            <a:off x="601662" y="2074862"/>
            <a:ext cx="12026900" cy="5602287"/>
          </a:xfrm>
          <a:prstGeom prst="rect">
            <a:avLst/>
          </a:prstGeom>
          <a:noFill/>
          <a:ln>
            <a:noFill/>
          </a:ln>
        </p:spPr>
        <p:txBody>
          <a:bodyPr spcFirstLastPara="1" wrap="square" lIns="50800" tIns="50800" rIns="50800" bIns="50800" anchor="ctr" anchorCtr="0">
            <a:spAutoFit/>
          </a:bodyPr>
          <a:lstStyle/>
          <a:p>
            <a:pPr marL="650875" marR="0" lvl="0" indent="-460375" algn="l" rtl="0">
              <a:lnSpc>
                <a:spcPct val="100000"/>
              </a:lnSpc>
              <a:spcBef>
                <a:spcPts val="0"/>
              </a:spcBef>
              <a:spcAft>
                <a:spcPts val="0"/>
              </a:spcAft>
              <a:buClr>
                <a:srgbClr val="BD5A0C"/>
              </a:buClr>
              <a:buSzPts val="3000"/>
              <a:buFont typeface="Arial"/>
              <a:buAutoNum type="arabicPeriod" startAt="4"/>
            </a:pPr>
            <a:r>
              <a:rPr lang="en-US" sz="3000" b="1" i="0" u="none">
                <a:solidFill>
                  <a:srgbClr val="BD5A0C"/>
                </a:solidFill>
                <a:latin typeface="Arial"/>
                <a:ea typeface="Arial"/>
                <a:cs typeface="Arial"/>
                <a:sym typeface="Arial"/>
              </a:rPr>
              <a:t>Comunicații îmbunătățite</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Comunicațiile stabilite de firmă cu consumatorii, cu personalul, cu furnizorii și cu distribuitorii săi.</a:t>
            </a:r>
            <a:endParaRPr/>
          </a:p>
          <a:p>
            <a:pPr marL="650875" marR="0" lvl="0" indent="-460375" algn="l" rtl="0">
              <a:lnSpc>
                <a:spcPct val="100000"/>
              </a:lnSpc>
              <a:spcBef>
                <a:spcPts val="1200"/>
              </a:spcBef>
              <a:spcAft>
                <a:spcPts val="0"/>
              </a:spcAft>
              <a:buClr>
                <a:srgbClr val="BD5A0C"/>
              </a:buClr>
              <a:buSzPts val="3000"/>
              <a:buFont typeface="Arial"/>
              <a:buAutoNum type="arabicPeriod" startAt="5"/>
            </a:pPr>
            <a:r>
              <a:rPr lang="en-US" sz="3000" b="1" i="0" u="none">
                <a:solidFill>
                  <a:srgbClr val="BD5A0C"/>
                </a:solidFill>
                <a:latin typeface="Arial"/>
                <a:ea typeface="Arial"/>
                <a:cs typeface="Arial"/>
                <a:sym typeface="Arial"/>
              </a:rPr>
              <a:t>Control sporit</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Internetul și sistemele intranet pot facilita realizarea unor cercetări de marketing mai ample pentru definirea comportamentului de cumpărare al consumatorilor sau pentru evaluarea modului în care personalul prestează serviciile.</a:t>
            </a:r>
            <a:endParaRPr/>
          </a:p>
          <a:p>
            <a:pPr marL="650875" marR="0" lvl="0" indent="-460375" algn="l" rtl="0">
              <a:lnSpc>
                <a:spcPct val="100000"/>
              </a:lnSpc>
              <a:spcBef>
                <a:spcPts val="1200"/>
              </a:spcBef>
              <a:spcAft>
                <a:spcPts val="0"/>
              </a:spcAft>
              <a:buClr>
                <a:srgbClr val="BD5A0C"/>
              </a:buClr>
              <a:buSzPts val="3000"/>
              <a:buFont typeface="Arial"/>
              <a:buAutoNum type="arabicPeriod" startAt="6"/>
            </a:pPr>
            <a:r>
              <a:rPr lang="en-US" sz="3000" b="1" i="0" u="none">
                <a:solidFill>
                  <a:srgbClr val="BD5A0C"/>
                </a:solidFill>
                <a:latin typeface="Arial"/>
                <a:ea typeface="Arial"/>
                <a:cs typeface="Arial"/>
                <a:sym typeface="Arial"/>
              </a:rPr>
              <a:t>Clienți mai bine serviți</a:t>
            </a:r>
            <a:endParaRPr/>
          </a:p>
          <a:p>
            <a:pPr marL="650875" marR="0" lvl="0" indent="-460375"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Serviciul clienți poate fi îmbunătățit prin integrarea unor aplicații software pentru </a:t>
            </a:r>
            <a:r>
              <a:rPr lang="en-US" sz="3000" b="0" i="0" u="none">
                <a:solidFill>
                  <a:srgbClr val="C82506"/>
                </a:solidFill>
                <a:latin typeface="Arial"/>
                <a:ea typeface="Arial"/>
                <a:cs typeface="Arial"/>
                <a:sym typeface="Arial"/>
              </a:rPr>
              <a:t>ERP</a:t>
            </a:r>
            <a:r>
              <a:rPr lang="en-US" sz="3000" b="0" i="0" u="none">
                <a:solidFill>
                  <a:srgbClr val="000000"/>
                </a:solidFill>
                <a:latin typeface="Arial"/>
                <a:ea typeface="Arial"/>
                <a:cs typeface="Arial"/>
                <a:sym typeface="Arial"/>
              </a:rPr>
              <a:t>, </a:t>
            </a:r>
            <a:r>
              <a:rPr lang="en-US" sz="3000" b="0" i="0" u="none">
                <a:solidFill>
                  <a:srgbClr val="C82506"/>
                </a:solidFill>
                <a:latin typeface="Arial"/>
                <a:ea typeface="Arial"/>
                <a:cs typeface="Arial"/>
                <a:sym typeface="Arial"/>
              </a:rPr>
              <a:t>CRM</a:t>
            </a:r>
            <a:r>
              <a:rPr lang="en-US" sz="3000" b="0" i="0" u="none">
                <a:solidFill>
                  <a:srgbClr val="000000"/>
                </a:solidFill>
                <a:latin typeface="Arial"/>
                <a:ea typeface="Arial"/>
                <a:cs typeface="Arial"/>
                <a:sym typeface="Arial"/>
              </a:rPr>
              <a:t> și </a:t>
            </a:r>
            <a:r>
              <a:rPr lang="en-US" sz="3000" b="0" i="0" u="none">
                <a:solidFill>
                  <a:srgbClr val="C82506"/>
                </a:solidFill>
                <a:latin typeface="Arial"/>
                <a:ea typeface="Arial"/>
                <a:cs typeface="Arial"/>
                <a:sym typeface="Arial"/>
              </a:rPr>
              <a:t>SCM</a:t>
            </a:r>
            <a:r>
              <a:rPr lang="en-US" sz="3000" b="0" i="0" u="none">
                <a:solidFill>
                  <a:srgbClr val="000000"/>
                </a:solidFill>
                <a:latin typeface="Arial"/>
                <a:ea typeface="Arial"/>
                <a:cs typeface="Arial"/>
                <a:sym typeface="Arial"/>
              </a:rPr>
              <a:t>.</a:t>
            </a:r>
            <a:endParaRPr/>
          </a:p>
        </p:txBody>
      </p:sp>
      <p:sp>
        <p:nvSpPr>
          <p:cNvPr id="100" name="Google Shape;100;p5"/>
          <p:cNvSpPr txBox="1"/>
          <p:nvPr/>
        </p:nvSpPr>
        <p:spPr>
          <a:xfrm>
            <a:off x="868362" y="1144587"/>
            <a:ext cx="11266487" cy="984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01" name="Google Shape;101;p5"/>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9"/>
          <p:cNvSpPr txBox="1">
            <a:spLocks noGrp="1"/>
          </p:cNvSpPr>
          <p:nvPr>
            <p:ph type="title"/>
          </p:nvPr>
        </p:nvSpPr>
        <p:spPr>
          <a:xfrm>
            <a:off x="820737" y="358775"/>
            <a:ext cx="11623675" cy="80803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200"/>
              <a:buFont typeface="Arial"/>
              <a:buNone/>
            </a:pPr>
            <a:r>
              <a:rPr lang="en-US" sz="3200" b="1" i="0" u="none">
                <a:solidFill>
                  <a:srgbClr val="000000"/>
                </a:solidFill>
                <a:latin typeface="Arial"/>
                <a:ea typeface="Arial"/>
                <a:cs typeface="Arial"/>
                <a:sym typeface="Arial"/>
              </a:rPr>
              <a:t>Strategii de marketing </a:t>
            </a:r>
            <a:r>
              <a:rPr lang="en-US" sz="3200" b="1" i="1" u="none">
                <a:solidFill>
                  <a:srgbClr val="000000"/>
                </a:solidFill>
                <a:latin typeface="Arial"/>
                <a:ea typeface="Arial"/>
                <a:cs typeface="Arial"/>
                <a:sym typeface="Arial"/>
              </a:rPr>
              <a:t>online</a:t>
            </a:r>
            <a:r>
              <a:rPr lang="en-US" sz="3200" b="1" i="0" u="none">
                <a:solidFill>
                  <a:srgbClr val="000000"/>
                </a:solidFill>
                <a:latin typeface="Arial"/>
                <a:ea typeface="Arial"/>
                <a:cs typeface="Arial"/>
                <a:sym typeface="Arial"/>
              </a:rPr>
              <a:t> bazate pe produs</a:t>
            </a:r>
            <a:endParaRPr/>
          </a:p>
        </p:txBody>
      </p:sp>
      <p:sp>
        <p:nvSpPr>
          <p:cNvPr id="107" name="Google Shape;107;p9"/>
          <p:cNvSpPr txBox="1"/>
          <p:nvPr/>
        </p:nvSpPr>
        <p:spPr>
          <a:xfrm>
            <a:off x="804862" y="1176337"/>
            <a:ext cx="11653837" cy="857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08" name="Google Shape;108;p9"/>
          <p:cNvSpPr txBox="1"/>
          <p:nvPr/>
        </p:nvSpPr>
        <p:spPr>
          <a:xfrm>
            <a:off x="6373812" y="9251950"/>
            <a:ext cx="242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6</a:t>
            </a:fld>
            <a:endParaRPr/>
          </a:p>
        </p:txBody>
      </p:sp>
      <p:sp>
        <p:nvSpPr>
          <p:cNvPr id="109" name="Google Shape;109;p9"/>
          <p:cNvSpPr txBox="1"/>
          <p:nvPr/>
        </p:nvSpPr>
        <p:spPr>
          <a:xfrm>
            <a:off x="923925" y="1735137"/>
            <a:ext cx="11745912" cy="6745287"/>
          </a:xfrm>
          <a:prstGeom prst="rect">
            <a:avLst/>
          </a:prstGeom>
          <a:noFill/>
          <a:ln>
            <a:noFill/>
          </a:ln>
        </p:spPr>
        <p:txBody>
          <a:bodyPr spcFirstLastPara="1" wrap="square" lIns="50800" tIns="50800" rIns="50800" bIns="50800" anchor="ctr" anchorCtr="0">
            <a:spAutoFit/>
          </a:bodyPr>
          <a:lstStyle/>
          <a:p>
            <a:pPr marL="3794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Prezența pe Web trebuie să fie consistentă cu brandul sau cu alte imagini pe care compania le folosește în activitățile promoționale.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O strategie de marketing </a:t>
            </a:r>
            <a:r>
              <a:rPr lang="en-US" sz="3000" b="0" i="1" u="none">
                <a:solidFill>
                  <a:srgbClr val="000000"/>
                </a:solidFill>
                <a:latin typeface="Arial"/>
                <a:ea typeface="Arial"/>
                <a:cs typeface="Arial"/>
                <a:sym typeface="Arial"/>
              </a:rPr>
              <a:t>online</a:t>
            </a:r>
            <a:r>
              <a:rPr lang="en-US" sz="3000" b="0" i="0" u="none">
                <a:solidFill>
                  <a:srgbClr val="000000"/>
                </a:solidFill>
                <a:latin typeface="Arial"/>
                <a:ea typeface="Arial"/>
                <a:cs typeface="Arial"/>
                <a:sym typeface="Arial"/>
              </a:rPr>
              <a:t> bazată pe produs presupune organizarea site-ului Web pe categorii de produse și de servicii oferite de companie.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Este foarte utilă atunci când consumatorii doresc să cumpere un produs dintr-o anumită categorie.</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Este o strategie utilizată frecvent de companiile care au utilizat ca model de venit catalogul tipărit și/sau au comercializat produse printr-un magazin fizic înainte de trecerea la afaceri </a:t>
            </a:r>
            <a:r>
              <a:rPr lang="en-US" sz="3000" b="0" i="1" u="none">
                <a:solidFill>
                  <a:srgbClr val="000000"/>
                </a:solidFill>
                <a:latin typeface="Arial"/>
                <a:ea typeface="Arial"/>
                <a:cs typeface="Arial"/>
                <a:sym typeface="Arial"/>
              </a:rPr>
              <a:t>online</a:t>
            </a:r>
            <a:r>
              <a:rPr lang="en-US" sz="3000" b="0" i="0" u="none">
                <a:solidFill>
                  <a:srgbClr val="000000"/>
                </a:solidFill>
                <a:latin typeface="Arial"/>
                <a:ea typeface="Arial"/>
                <a:cs typeface="Arial"/>
                <a:sym typeface="Arial"/>
              </a:rPr>
              <a:t>.</a:t>
            </a:r>
            <a:endParaRPr/>
          </a:p>
          <a:p>
            <a:pPr marL="3794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Organizarea pe categorii de produse nu este foarte utilă pentru consumatorii care urmăresc satisfacerea unei nevoi specifice (proiect de decorațiune interioară, cadou pentru o anumită ocazie, etc.).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0"/>
          <p:cNvSpPr txBox="1">
            <a:spLocks noGrp="1"/>
          </p:cNvSpPr>
          <p:nvPr>
            <p:ph type="title"/>
          </p:nvPr>
        </p:nvSpPr>
        <p:spPr>
          <a:xfrm>
            <a:off x="820737" y="358775"/>
            <a:ext cx="11623675" cy="80803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200"/>
              <a:buFont typeface="Arial"/>
              <a:buNone/>
            </a:pPr>
            <a:r>
              <a:rPr lang="en-US" sz="3200" b="1" i="0" u="none">
                <a:solidFill>
                  <a:srgbClr val="000000"/>
                </a:solidFill>
                <a:latin typeface="Arial"/>
                <a:ea typeface="Arial"/>
                <a:cs typeface="Arial"/>
                <a:sym typeface="Arial"/>
              </a:rPr>
              <a:t>Strategii de marketing </a:t>
            </a:r>
            <a:r>
              <a:rPr lang="en-US" sz="3200" b="1" i="1" u="none">
                <a:solidFill>
                  <a:srgbClr val="000000"/>
                </a:solidFill>
                <a:latin typeface="Arial"/>
                <a:ea typeface="Arial"/>
                <a:cs typeface="Arial"/>
                <a:sym typeface="Arial"/>
              </a:rPr>
              <a:t>online</a:t>
            </a:r>
            <a:r>
              <a:rPr lang="en-US" sz="3200" b="1" i="0" u="none">
                <a:solidFill>
                  <a:srgbClr val="000000"/>
                </a:solidFill>
                <a:latin typeface="Arial"/>
                <a:ea typeface="Arial"/>
                <a:cs typeface="Arial"/>
                <a:sym typeface="Arial"/>
              </a:rPr>
              <a:t> bazate pe client</a:t>
            </a:r>
            <a:endParaRPr/>
          </a:p>
        </p:txBody>
      </p:sp>
      <p:sp>
        <p:nvSpPr>
          <p:cNvPr id="115" name="Google Shape;115;p10"/>
          <p:cNvSpPr txBox="1"/>
          <p:nvPr/>
        </p:nvSpPr>
        <p:spPr>
          <a:xfrm>
            <a:off x="804862" y="1176337"/>
            <a:ext cx="11653837" cy="857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16" name="Google Shape;116;p10"/>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7</a:t>
            </a:fld>
            <a:endParaRPr/>
          </a:p>
        </p:txBody>
      </p:sp>
      <p:sp>
        <p:nvSpPr>
          <p:cNvPr id="117" name="Google Shape;117;p10"/>
          <p:cNvSpPr txBox="1"/>
          <p:nvPr/>
        </p:nvSpPr>
        <p:spPr>
          <a:xfrm>
            <a:off x="923925" y="1697037"/>
            <a:ext cx="11745912" cy="6821487"/>
          </a:xfrm>
          <a:prstGeom prst="rect">
            <a:avLst/>
          </a:prstGeom>
          <a:noFill/>
          <a:ln>
            <a:noFill/>
          </a:ln>
        </p:spPr>
        <p:txBody>
          <a:bodyPr spcFirstLastPara="1" wrap="square" lIns="50800" tIns="50800" rIns="50800" bIns="50800" anchor="ctr" anchorCtr="0">
            <a:spAutoFit/>
          </a:bodyPr>
          <a:lstStyle/>
          <a:p>
            <a:pPr marL="442912" marR="0" lvl="0" indent="-379412" algn="l" rtl="0">
              <a:lnSpc>
                <a:spcPct val="100000"/>
              </a:lnSpc>
              <a:spcBef>
                <a:spcPts val="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O strategie de marketing </a:t>
            </a:r>
            <a:r>
              <a:rPr lang="en-US" sz="3000" b="0" i="1" u="none">
                <a:solidFill>
                  <a:srgbClr val="000000"/>
                </a:solidFill>
                <a:latin typeface="Arial"/>
                <a:ea typeface="Arial"/>
                <a:cs typeface="Arial"/>
                <a:sym typeface="Arial"/>
              </a:rPr>
              <a:t>online</a:t>
            </a:r>
            <a:r>
              <a:rPr lang="en-US" sz="3000" b="0" i="0" u="none">
                <a:solidFill>
                  <a:srgbClr val="000000"/>
                </a:solidFill>
                <a:latin typeface="Arial"/>
                <a:ea typeface="Arial"/>
                <a:cs typeface="Arial"/>
                <a:sym typeface="Arial"/>
              </a:rPr>
              <a:t> bazată pe client presupune organizarea site-ului Web în vederea satisfacerii unor nevoi specifice ale unor diferite categorii de clienți.</a:t>
            </a:r>
            <a:endParaRPr/>
          </a:p>
          <a:p>
            <a:pPr marL="442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Pasul inițial în implementarea unei astfel de strategii îl constituie identificarea unor grupuri de clienți având caracteristici comune.</a:t>
            </a:r>
            <a:endParaRPr/>
          </a:p>
          <a:p>
            <a:pPr marL="442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Pasul următor este crearea unui site mai accesibil și folositor pentru fiecare grup în parte.</a:t>
            </a:r>
            <a:endParaRPr/>
          </a:p>
          <a:p>
            <a:pPr marL="442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Primele site-uri Web care au implementat strategii de marketing </a:t>
            </a:r>
            <a:r>
              <a:rPr lang="en-US" sz="3000" b="0" i="1" u="none">
                <a:solidFill>
                  <a:srgbClr val="000000"/>
                </a:solidFill>
                <a:latin typeface="Arial"/>
                <a:ea typeface="Arial"/>
                <a:cs typeface="Arial"/>
                <a:sym typeface="Arial"/>
              </a:rPr>
              <a:t>online</a:t>
            </a:r>
            <a:r>
              <a:rPr lang="en-US" sz="3000" b="0" i="0" u="none">
                <a:solidFill>
                  <a:srgbClr val="000000"/>
                </a:solidFill>
                <a:latin typeface="Arial"/>
                <a:ea typeface="Arial"/>
                <a:cs typeface="Arial"/>
                <a:sym typeface="Arial"/>
              </a:rPr>
              <a:t> bazate pe client au fost cele de tip </a:t>
            </a:r>
            <a:r>
              <a:rPr lang="en-US" sz="3000" b="0" i="0" u="none">
                <a:solidFill>
                  <a:srgbClr val="C82506"/>
                </a:solidFill>
                <a:latin typeface="Arial"/>
                <a:ea typeface="Arial"/>
                <a:cs typeface="Arial"/>
                <a:sym typeface="Arial"/>
              </a:rPr>
              <a:t>B2B</a:t>
            </a:r>
            <a:r>
              <a:rPr lang="en-US" sz="3000" b="0" i="0" u="none">
                <a:solidFill>
                  <a:srgbClr val="000000"/>
                </a:solidFill>
                <a:latin typeface="Arial"/>
                <a:ea typeface="Arial"/>
                <a:cs typeface="Arial"/>
                <a:sym typeface="Arial"/>
              </a:rPr>
              <a:t>.</a:t>
            </a:r>
            <a:endParaRPr/>
          </a:p>
          <a:p>
            <a:pPr marL="442912" marR="0" lvl="0" indent="-379412" algn="l" rtl="0">
              <a:lnSpc>
                <a:spcPct val="100000"/>
              </a:lnSpc>
              <a:spcBef>
                <a:spcPts val="1200"/>
              </a:spcBef>
              <a:spcAft>
                <a:spcPts val="0"/>
              </a:spcAft>
              <a:buClr>
                <a:srgbClr val="000000"/>
              </a:buClr>
              <a:buSzPts val="3000"/>
              <a:buFont typeface="Arial"/>
              <a:buChar char="•"/>
            </a:pPr>
            <a:r>
              <a:rPr lang="en-US" sz="3000" b="0" i="0" u="none">
                <a:solidFill>
                  <a:srgbClr val="000000"/>
                </a:solidFill>
                <a:latin typeface="Arial"/>
                <a:ea typeface="Arial"/>
                <a:cs typeface="Arial"/>
                <a:sym typeface="Arial"/>
              </a:rPr>
              <a:t>În ultimii ani, multe site-uri Web de tip </a:t>
            </a:r>
            <a:r>
              <a:rPr lang="en-US" sz="3000" b="0" i="0" u="none">
                <a:solidFill>
                  <a:srgbClr val="C82506"/>
                </a:solidFill>
                <a:latin typeface="Arial"/>
                <a:ea typeface="Arial"/>
                <a:cs typeface="Arial"/>
                <a:sym typeface="Arial"/>
              </a:rPr>
              <a:t>B2C</a:t>
            </a:r>
            <a:r>
              <a:rPr lang="en-US" sz="3000" b="0" i="0" u="none">
                <a:solidFill>
                  <a:srgbClr val="000000"/>
                </a:solidFill>
                <a:latin typeface="Arial"/>
                <a:ea typeface="Arial"/>
                <a:cs typeface="Arial"/>
                <a:sym typeface="Arial"/>
              </a:rPr>
              <a:t> au început să includă elemente de marketing bazate pe client:</a:t>
            </a:r>
            <a:endParaRPr/>
          </a:p>
          <a:p>
            <a:pPr marL="442912" marR="0" lvl="0" indent="-379412" algn="l" rtl="0">
              <a:lnSpc>
                <a:spcPct val="100000"/>
              </a:lnSpc>
              <a:spcBef>
                <a:spcPts val="1200"/>
              </a:spcBef>
              <a:spcAft>
                <a:spcPts val="0"/>
              </a:spcAft>
              <a:buClr>
                <a:srgbClr val="164F86"/>
              </a:buClr>
              <a:buSzPts val="1400"/>
              <a:buFont typeface="Arial"/>
              <a:buChar char="✦"/>
            </a:pPr>
            <a:r>
              <a:rPr lang="en-US" sz="2800" b="0" i="0" u="none">
                <a:solidFill>
                  <a:srgbClr val="000000"/>
                </a:solidFill>
                <a:latin typeface="Arial"/>
                <a:ea typeface="Arial"/>
                <a:cs typeface="Arial"/>
                <a:sym typeface="Arial"/>
              </a:rPr>
              <a:t>Multe universități au site-uri Web centrate pe nevoile diferitelor categorii de utilizatori (studenți curenți, studenți potențiali, părinți ai studenților, corp profesoral, etc.).</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1"/>
          <p:cNvSpPr txBox="1">
            <a:spLocks noGrp="1"/>
          </p:cNvSpPr>
          <p:nvPr>
            <p:ph type="title"/>
          </p:nvPr>
        </p:nvSpPr>
        <p:spPr>
          <a:xfrm>
            <a:off x="868362" y="498475"/>
            <a:ext cx="11266487" cy="1012825"/>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600"/>
              <a:buFont typeface="Arial"/>
              <a:buNone/>
            </a:pPr>
            <a:r>
              <a:rPr lang="en-US" sz="3600" b="1" i="0" u="none">
                <a:solidFill>
                  <a:srgbClr val="000000"/>
                </a:solidFill>
                <a:latin typeface="Arial"/>
                <a:ea typeface="Arial"/>
                <a:cs typeface="Arial"/>
                <a:sym typeface="Arial"/>
              </a:rPr>
              <a:t>2. Comunicarea cu diferite segmente de piață</a:t>
            </a:r>
            <a:endParaRPr/>
          </a:p>
        </p:txBody>
      </p:sp>
      <p:pic>
        <p:nvPicPr>
          <p:cNvPr id="123" name="Google Shape;123;p11"/>
          <p:cNvPicPr preferRelativeResize="0"/>
          <p:nvPr/>
        </p:nvPicPr>
        <p:blipFill rotWithShape="1">
          <a:blip r:embed="rId3">
            <a:alphaModFix/>
          </a:blip>
          <a:srcRect/>
          <a:stretch/>
        </p:blipFill>
        <p:spPr>
          <a:xfrm>
            <a:off x="844550" y="1343025"/>
            <a:ext cx="11266487" cy="109537"/>
          </a:xfrm>
          <a:prstGeom prst="rect">
            <a:avLst/>
          </a:prstGeom>
          <a:noFill/>
          <a:ln>
            <a:noFill/>
          </a:ln>
        </p:spPr>
      </p:pic>
      <p:sp>
        <p:nvSpPr>
          <p:cNvPr id="124" name="Google Shape;124;p11"/>
          <p:cNvSpPr txBox="1"/>
          <p:nvPr/>
        </p:nvSpPr>
        <p:spPr>
          <a:xfrm>
            <a:off x="876300" y="1862137"/>
            <a:ext cx="11536362" cy="6961187"/>
          </a:xfrm>
          <a:prstGeom prst="rect">
            <a:avLst/>
          </a:prstGeom>
          <a:noFill/>
          <a:ln>
            <a:noFill/>
          </a:ln>
        </p:spPr>
        <p:txBody>
          <a:bodyPr spcFirstLastPara="1" wrap="square" lIns="50800" tIns="50800" rIns="50800" bIns="50800" anchor="ctr" anchorCtr="0">
            <a:spAutoFit/>
          </a:bodyPr>
          <a:lstStyle/>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Identificarea grupurilor de potențiali clienți este doar primul pas în a vinde acelor clienți.</a:t>
            </a:r>
            <a:endParaRPr/>
          </a:p>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O componentă deosebit de importantă a oricărei strategii de marketing este </a:t>
            </a:r>
            <a:r>
              <a:rPr lang="en-US" sz="2800" b="0" i="0" u="none">
                <a:solidFill>
                  <a:srgbClr val="861001"/>
                </a:solidFill>
                <a:latin typeface="Arial"/>
                <a:ea typeface="Arial"/>
                <a:cs typeface="Arial"/>
                <a:sym typeface="Arial"/>
              </a:rPr>
              <a:t>alegerea mijloacelor de comunicare potrivite pentru transmiterea </a:t>
            </a:r>
            <a:r>
              <a:rPr lang="en-US" sz="2800" b="0" i="0" u="none">
                <a:solidFill>
                  <a:srgbClr val="164F86"/>
                </a:solidFill>
                <a:latin typeface="Arial"/>
                <a:ea typeface="Arial"/>
                <a:cs typeface="Arial"/>
                <a:sym typeface="Arial"/>
              </a:rPr>
              <a:t>mesajului de marketing</a:t>
            </a:r>
            <a:r>
              <a:rPr lang="en-US" sz="2800" b="0" i="0" u="none">
                <a:solidFill>
                  <a:srgbClr val="000000"/>
                </a:solidFill>
                <a:latin typeface="Arial"/>
                <a:ea typeface="Arial"/>
                <a:cs typeface="Arial"/>
                <a:sym typeface="Arial"/>
              </a:rPr>
              <a:t>.</a:t>
            </a:r>
            <a:endParaRPr/>
          </a:p>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În lumea fizică, firmele pot transmite o parte din mesajul de marketing prin modul în care își construiesc sediul și punctele de vânzare. </a:t>
            </a:r>
            <a:endParaRPr/>
          </a:p>
          <a:p>
            <a:pPr marL="430212" marR="0" lvl="0" indent="-376237" algn="l" rtl="0">
              <a:lnSpc>
                <a:spcPct val="100000"/>
              </a:lnSpc>
              <a:spcBef>
                <a:spcPts val="0"/>
              </a:spcBef>
              <a:spcAft>
                <a:spcPts val="0"/>
              </a:spcAft>
              <a:buClr>
                <a:srgbClr val="164F86"/>
              </a:buClr>
              <a:buSzPts val="1300"/>
              <a:buFont typeface="Arial"/>
              <a:buChar char="✦"/>
            </a:pPr>
            <a:r>
              <a:rPr lang="en-US" sz="2600" b="1" i="1" u="none">
                <a:solidFill>
                  <a:srgbClr val="0B5D18"/>
                </a:solidFill>
                <a:latin typeface="Arial"/>
                <a:ea typeface="Arial"/>
                <a:cs typeface="Arial"/>
                <a:sym typeface="Arial"/>
              </a:rPr>
              <a:t>Exemplu:</a:t>
            </a:r>
            <a:r>
              <a:rPr lang="en-US" sz="2600" b="0" i="0" u="none">
                <a:solidFill>
                  <a:srgbClr val="0B5D18"/>
                </a:solidFill>
                <a:latin typeface="Arial"/>
                <a:ea typeface="Arial"/>
                <a:cs typeface="Arial"/>
                <a:sym typeface="Arial"/>
              </a:rPr>
              <a:t> Băncile își au, de obicei, sediul în clădiri impunătoare, somptuoase, bine păzite → mesajul transmis: banii clienților se află în siguranță în bancă.</a:t>
            </a:r>
            <a:endParaRPr/>
          </a:p>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Pentru o firmă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a:t>
            </a:r>
            <a:r>
              <a:rPr lang="en-US" sz="2800" b="0" i="0" u="none">
                <a:solidFill>
                  <a:srgbClr val="861001"/>
                </a:solidFill>
                <a:latin typeface="Arial"/>
                <a:ea typeface="Arial"/>
                <a:cs typeface="Arial"/>
                <a:sym typeface="Arial"/>
              </a:rPr>
              <a:t>alegerea mijloacelor de comunicare potrivite este critică</a:t>
            </a:r>
            <a:r>
              <a:rPr lang="en-US" sz="2800" b="0" i="0" u="none">
                <a:solidFill>
                  <a:srgbClr val="000000"/>
                </a:solidFill>
                <a:latin typeface="Arial"/>
                <a:ea typeface="Arial"/>
                <a:cs typeface="Arial"/>
                <a:sym typeface="Arial"/>
              </a:rPr>
              <a:t>, întrucât ea nu are o prezență fizică.</a:t>
            </a:r>
            <a:endParaRPr/>
          </a:p>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De multe ori, singurul contact pe care un potențial client îl are cu o firmă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este imaginea transmisă de aceasta prin site-ul Web și prin alte mijloace de comunicare.</a:t>
            </a:r>
            <a:endParaRPr/>
          </a:p>
          <a:p>
            <a:pPr marL="430212" marR="0" lvl="0" indent="-376237" algn="l" rtl="0">
              <a:lnSpc>
                <a:spcPct val="100000"/>
              </a:lnSpc>
              <a:spcBef>
                <a:spcPts val="0"/>
              </a:spcBef>
              <a:spcAft>
                <a:spcPts val="0"/>
              </a:spcAft>
              <a:buClr>
                <a:srgbClr val="000000"/>
              </a:buClr>
              <a:buSzPts val="2800"/>
              <a:buFont typeface="Arial"/>
              <a:buChar char="•"/>
            </a:pPr>
            <a:r>
              <a:rPr lang="en-US" sz="2800" b="0" i="0" u="none">
                <a:solidFill>
                  <a:srgbClr val="000000"/>
                </a:solidFill>
                <a:latin typeface="Arial"/>
                <a:ea typeface="Arial"/>
                <a:cs typeface="Arial"/>
                <a:sym typeface="Arial"/>
              </a:rPr>
              <a:t>Întrucât firmele </a:t>
            </a:r>
            <a:r>
              <a:rPr lang="en-US" sz="2800" b="0" i="1" u="none">
                <a:solidFill>
                  <a:srgbClr val="000000"/>
                </a:solidFill>
                <a:latin typeface="Arial"/>
                <a:ea typeface="Arial"/>
                <a:cs typeface="Arial"/>
                <a:sym typeface="Arial"/>
              </a:rPr>
              <a:t>online</a:t>
            </a:r>
            <a:r>
              <a:rPr lang="en-US" sz="2800" b="0" i="0" u="none">
                <a:solidFill>
                  <a:srgbClr val="000000"/>
                </a:solidFill>
                <a:latin typeface="Arial"/>
                <a:ea typeface="Arial"/>
                <a:cs typeface="Arial"/>
                <a:sym typeface="Arial"/>
              </a:rPr>
              <a:t> nu au (de obicei) și o prezență fizică, </a:t>
            </a:r>
            <a:r>
              <a:rPr lang="en-US" sz="2800" b="0" i="0" u="none">
                <a:solidFill>
                  <a:srgbClr val="861001"/>
                </a:solidFill>
                <a:latin typeface="Arial"/>
                <a:ea typeface="Arial"/>
                <a:cs typeface="Arial"/>
                <a:sym typeface="Arial"/>
              </a:rPr>
              <a:t>o adevărată provocare o constituie câștigarea încrederii clienților</a:t>
            </a:r>
            <a:r>
              <a:rPr lang="en-US" sz="2800" b="0" i="0" u="none">
                <a:solidFill>
                  <a:srgbClr val="000000"/>
                </a:solidFill>
                <a:latin typeface="Arial"/>
                <a:ea typeface="Arial"/>
                <a:cs typeface="Arial"/>
                <a:sym typeface="Arial"/>
              </a:rPr>
              <a:t>. </a:t>
            </a:r>
            <a:endParaRPr/>
          </a:p>
        </p:txBody>
      </p:sp>
      <p:sp>
        <p:nvSpPr>
          <p:cNvPr id="125" name="Google Shape;125;p11"/>
          <p:cNvSpPr txBox="1"/>
          <p:nvPr/>
        </p:nvSpPr>
        <p:spPr>
          <a:xfrm>
            <a:off x="6319837" y="9251950"/>
            <a:ext cx="35083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8</a:t>
            </a:fld>
            <a:endParaRPr/>
          </a:p>
        </p:txBody>
      </p:sp>
      <p:pic>
        <p:nvPicPr>
          <p:cNvPr id="126" name="Google Shape;126;p11"/>
          <p:cNvPicPr preferRelativeResize="0"/>
          <p:nvPr/>
        </p:nvPicPr>
        <p:blipFill rotWithShape="1">
          <a:blip r:embed="rId4">
            <a:alphaModFix/>
          </a:blip>
          <a:srcRect/>
          <a:stretch/>
        </p:blipFill>
        <p:spPr>
          <a:xfrm>
            <a:off x="850900" y="506412"/>
            <a:ext cx="11301412" cy="1095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30"/>
        <p:cNvGrpSpPr/>
        <p:nvPr/>
      </p:nvGrpSpPr>
      <p:grpSpPr>
        <a:xfrm>
          <a:off x="0" y="0"/>
          <a:ext cx="0" cy="0"/>
          <a:chOff x="0" y="0"/>
          <a:chExt cx="0" cy="0"/>
        </a:xfrm>
      </p:grpSpPr>
      <p:sp>
        <p:nvSpPr>
          <p:cNvPr id="131" name="Google Shape;131;p12"/>
          <p:cNvSpPr txBox="1">
            <a:spLocks noGrp="1"/>
          </p:cNvSpPr>
          <p:nvPr>
            <p:ph type="title"/>
          </p:nvPr>
        </p:nvSpPr>
        <p:spPr>
          <a:xfrm>
            <a:off x="704850" y="395287"/>
            <a:ext cx="11593512" cy="693737"/>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000000"/>
              </a:buClr>
              <a:buSzPts val="3000"/>
              <a:buFont typeface="Arial"/>
              <a:buNone/>
            </a:pPr>
            <a:r>
              <a:rPr lang="en-US" sz="3000" b="1" i="0" u="none">
                <a:solidFill>
                  <a:srgbClr val="000000"/>
                </a:solidFill>
                <a:latin typeface="Arial"/>
                <a:ea typeface="Arial"/>
                <a:cs typeface="Arial"/>
                <a:sym typeface="Arial"/>
              </a:rPr>
              <a:t>Încredere, complexitate și alegerea mijloacelor de comunicare</a:t>
            </a:r>
            <a:endParaRPr/>
          </a:p>
        </p:txBody>
      </p:sp>
      <p:sp>
        <p:nvSpPr>
          <p:cNvPr id="132" name="Google Shape;132;p12"/>
          <p:cNvSpPr txBox="1"/>
          <p:nvPr/>
        </p:nvSpPr>
        <p:spPr>
          <a:xfrm>
            <a:off x="704850" y="1131887"/>
            <a:ext cx="11593512" cy="111125"/>
          </a:xfrm>
          <a:prstGeom prst="rect">
            <a:avLst/>
          </a:prstGeom>
          <a:solidFill>
            <a:srgbClr val="C82506"/>
          </a:solidFill>
          <a:ln>
            <a:noFill/>
          </a:ln>
          <a:effectLst>
            <a:outerShdw blurRad="63500" dist="25400" dir="5400000">
              <a:srgbClr val="000000">
                <a:alpha val="49803"/>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endParaRPr sz="3600" b="0" i="0" u="none">
              <a:solidFill>
                <a:srgbClr val="000000"/>
              </a:solidFill>
              <a:latin typeface="Helvetica Neue Light"/>
              <a:ea typeface="Helvetica Neue Light"/>
              <a:cs typeface="Helvetica Neue Light"/>
              <a:sym typeface="Helvetica Neue Light"/>
            </a:endParaRPr>
          </a:p>
        </p:txBody>
      </p:sp>
      <p:sp>
        <p:nvSpPr>
          <p:cNvPr id="133" name="Google Shape;133;p12"/>
          <p:cNvSpPr txBox="1"/>
          <p:nvPr/>
        </p:nvSpPr>
        <p:spPr>
          <a:xfrm>
            <a:off x="6310312" y="9251950"/>
            <a:ext cx="369887" cy="360362"/>
          </a:xfrm>
          <a:prstGeom prst="rect">
            <a:avLst/>
          </a:prstGeom>
          <a:noFill/>
          <a:ln>
            <a:noFill/>
          </a:ln>
        </p:spPr>
        <p:txBody>
          <a:bodyPr spcFirstLastPara="1" wrap="square" lIns="50800" tIns="50800" rIns="50800" bIns="50800" anchor="t" anchorCtr="0">
            <a:spAutoFit/>
          </a:bodyPr>
          <a:lstStyle/>
          <a:p>
            <a:pPr marL="0" marR="0" lvl="0" indent="0" algn="ctr" rtl="0">
              <a:lnSpc>
                <a:spcPct val="100000"/>
              </a:lnSpc>
              <a:spcBef>
                <a:spcPts val="0"/>
              </a:spcBef>
              <a:spcAft>
                <a:spcPts val="0"/>
              </a:spcAft>
              <a:buClr>
                <a:srgbClr val="000000"/>
              </a:buClr>
              <a:buSzPts val="1800"/>
              <a:buFont typeface="Arial"/>
              <a:buNone/>
            </a:pPr>
            <a:fld id="{00000000-1234-1234-1234-123412341234}" type="slidenum">
              <a:rPr lang="en-US" sz="1800" b="0" i="0" u="none">
                <a:solidFill>
                  <a:srgbClr val="000000"/>
                </a:solidFill>
                <a:latin typeface="Arial"/>
                <a:ea typeface="Arial"/>
                <a:cs typeface="Arial"/>
                <a:sym typeface="Arial"/>
              </a:rPr>
              <a:t>9</a:t>
            </a:fld>
            <a:endParaRPr/>
          </a:p>
        </p:txBody>
      </p:sp>
      <p:sp>
        <p:nvSpPr>
          <p:cNvPr id="134" name="Google Shape;134;p12"/>
          <p:cNvSpPr txBox="1"/>
          <p:nvPr/>
        </p:nvSpPr>
        <p:spPr>
          <a:xfrm>
            <a:off x="712787" y="2146300"/>
            <a:ext cx="11755437" cy="3252787"/>
          </a:xfrm>
          <a:prstGeom prst="rect">
            <a:avLst/>
          </a:prstGeom>
          <a:noFill/>
          <a:ln>
            <a:noFill/>
          </a:ln>
        </p:spPr>
        <p:txBody>
          <a:bodyPr spcFirstLastPara="1" wrap="square" lIns="50800" tIns="50800" rIns="50800" bIns="50800" anchor="ctr" anchorCtr="0">
            <a:spAutoFit/>
          </a:bodyPr>
          <a:lstStyle/>
          <a:p>
            <a:pPr marL="571500" marR="0" lvl="0" indent="-381000" algn="l" rtl="0">
              <a:lnSpc>
                <a:spcPct val="100000"/>
              </a:lnSpc>
              <a:spcBef>
                <a:spcPts val="0"/>
              </a:spcBef>
              <a:spcAft>
                <a:spcPts val="0"/>
              </a:spcAft>
              <a:buClr>
                <a:srgbClr val="000000"/>
              </a:buClr>
              <a:buSzPts val="3200"/>
              <a:buFont typeface="Arial"/>
              <a:buChar char="•"/>
            </a:pPr>
            <a:r>
              <a:rPr lang="en-US" sz="3200" b="0" i="0" u="none">
                <a:solidFill>
                  <a:srgbClr val="000000"/>
                </a:solidFill>
                <a:latin typeface="Arial"/>
                <a:ea typeface="Arial"/>
                <a:cs typeface="Arial"/>
                <a:sym typeface="Arial"/>
              </a:rPr>
              <a:t>Web-ul reprezintă un pas intermediar foarte larg între mass-media și contactul personal.</a:t>
            </a:r>
            <a:endParaRPr/>
          </a:p>
          <a:p>
            <a:pPr marL="571500" marR="0" lvl="0" indent="-381000" algn="l" rtl="0">
              <a:lnSpc>
                <a:spcPct val="100000"/>
              </a:lnSpc>
              <a:spcBef>
                <a:spcPts val="1200"/>
              </a:spcBef>
              <a:spcAft>
                <a:spcPts val="0"/>
              </a:spcAft>
              <a:buClr>
                <a:srgbClr val="C82506"/>
              </a:buClr>
              <a:buSzPts val="3200"/>
              <a:buFont typeface="Arial"/>
              <a:buChar char="•"/>
            </a:pPr>
            <a:r>
              <a:rPr lang="en-US" sz="3200" b="1" i="0" u="none">
                <a:solidFill>
                  <a:srgbClr val="C82506"/>
                </a:solidFill>
                <a:latin typeface="Arial"/>
                <a:ea typeface="Arial"/>
                <a:cs typeface="Arial"/>
                <a:sym typeface="Arial"/>
              </a:rPr>
              <a:t>Comunicarea pe Web</a:t>
            </a:r>
            <a:r>
              <a:rPr lang="en-US" sz="3200" b="0" i="0" u="none">
                <a:solidFill>
                  <a:srgbClr val="000000"/>
                </a:solidFill>
                <a:latin typeface="Arial"/>
                <a:ea typeface="Arial"/>
                <a:cs typeface="Arial"/>
                <a:sym typeface="Arial"/>
              </a:rPr>
              <a:t> oferă:</a:t>
            </a:r>
            <a:endParaRPr/>
          </a:p>
          <a:p>
            <a:pPr marL="571500" marR="0" lvl="0" indent="-381000" algn="l" rtl="0">
              <a:lnSpc>
                <a:spcPct val="100000"/>
              </a:lnSpc>
              <a:spcBef>
                <a:spcPts val="1200"/>
              </a:spcBef>
              <a:spcAft>
                <a:spcPts val="0"/>
              </a:spcAft>
              <a:buClr>
                <a:srgbClr val="164F86"/>
              </a:buClr>
              <a:buSzPts val="1500"/>
              <a:buFont typeface="Arial"/>
              <a:buChar char="✦"/>
            </a:pPr>
            <a:r>
              <a:rPr lang="en-US" sz="3000" b="0" i="0" u="none">
                <a:solidFill>
                  <a:srgbClr val="000000"/>
                </a:solidFill>
                <a:latin typeface="Arial"/>
                <a:ea typeface="Arial"/>
                <a:cs typeface="Arial"/>
                <a:sym typeface="Arial"/>
              </a:rPr>
              <a:t>avantajele vânzării prin contact direct;</a:t>
            </a:r>
            <a:endParaRPr/>
          </a:p>
          <a:p>
            <a:pPr marL="571500" marR="0" lvl="0" indent="-381000" algn="l" rtl="0">
              <a:lnSpc>
                <a:spcPct val="100000"/>
              </a:lnSpc>
              <a:spcBef>
                <a:spcPts val="1200"/>
              </a:spcBef>
              <a:spcAft>
                <a:spcPts val="0"/>
              </a:spcAft>
              <a:buClr>
                <a:srgbClr val="164F86"/>
              </a:buClr>
              <a:buSzPts val="1500"/>
              <a:buFont typeface="Arial"/>
              <a:buChar char="✦"/>
            </a:pPr>
            <a:r>
              <a:rPr lang="en-US" sz="3000" b="0" i="0" u="none">
                <a:solidFill>
                  <a:srgbClr val="000000"/>
                </a:solidFill>
                <a:latin typeface="Arial"/>
                <a:ea typeface="Arial"/>
                <a:cs typeface="Arial"/>
                <a:sym typeface="Arial"/>
              </a:rPr>
              <a:t>multe din reducerile de costuri obținute prin folosirea mass-media.</a:t>
            </a:r>
            <a:endParaRPr/>
          </a:p>
        </p:txBody>
      </p:sp>
      <p:sp>
        <p:nvSpPr>
          <p:cNvPr id="135" name="Google Shape;135;p12"/>
          <p:cNvSpPr txBox="1"/>
          <p:nvPr/>
        </p:nvSpPr>
        <p:spPr>
          <a:xfrm>
            <a:off x="712787" y="5697537"/>
            <a:ext cx="11755437" cy="2197100"/>
          </a:xfrm>
          <a:prstGeom prst="rect">
            <a:avLst/>
          </a:prstGeom>
          <a:noFill/>
          <a:ln>
            <a:noFill/>
          </a:ln>
        </p:spPr>
        <p:txBody>
          <a:bodyPr spcFirstLastPara="1" wrap="square" lIns="50800" tIns="50800" rIns="50800" bIns="50800" anchor="ctr" anchorCtr="0">
            <a:spAutoFit/>
          </a:bodyPr>
          <a:lstStyle/>
          <a:p>
            <a:pPr marL="635000" marR="0" lvl="0" indent="-381000" algn="l" rtl="0">
              <a:lnSpc>
                <a:spcPct val="100000"/>
              </a:lnSpc>
              <a:spcBef>
                <a:spcPts val="0"/>
              </a:spcBef>
              <a:spcAft>
                <a:spcPts val="0"/>
              </a:spcAft>
              <a:buClr>
                <a:srgbClr val="C82506"/>
              </a:buClr>
              <a:buSzPts val="3200"/>
              <a:buFont typeface="Arial"/>
              <a:buChar char="•"/>
            </a:pPr>
            <a:r>
              <a:rPr lang="en-US" sz="3200" b="1" i="0" u="none">
                <a:solidFill>
                  <a:srgbClr val="C82506"/>
                </a:solidFill>
                <a:latin typeface="Arial"/>
                <a:ea typeface="Arial"/>
                <a:cs typeface="Arial"/>
                <a:sym typeface="Arial"/>
              </a:rPr>
              <a:t>Factori importanți în alegerea mijloacelor de comunicare a mesajului de marketing:</a:t>
            </a:r>
            <a:endParaRPr/>
          </a:p>
          <a:p>
            <a:pPr marL="635000" marR="0" lvl="0" indent="-381000" algn="l" rtl="0">
              <a:lnSpc>
                <a:spcPct val="100000"/>
              </a:lnSpc>
              <a:spcBef>
                <a:spcPts val="1200"/>
              </a:spcBef>
              <a:spcAft>
                <a:spcPts val="0"/>
              </a:spcAft>
              <a:buClr>
                <a:srgbClr val="164F86"/>
              </a:buClr>
              <a:buSzPts val="1500"/>
              <a:buFont typeface="Arial"/>
              <a:buChar char="✦"/>
            </a:pPr>
            <a:r>
              <a:rPr lang="en-US" sz="3000" b="0" i="0" u="none">
                <a:solidFill>
                  <a:srgbClr val="164F86"/>
                </a:solidFill>
                <a:latin typeface="Arial"/>
                <a:ea typeface="Arial"/>
                <a:cs typeface="Arial"/>
                <a:sym typeface="Arial"/>
              </a:rPr>
              <a:t>Nivelul de încredere a consumatorului.</a:t>
            </a:r>
            <a:endParaRPr/>
          </a:p>
          <a:p>
            <a:pPr marL="635000" marR="0" lvl="0" indent="-381000" algn="l" rtl="0">
              <a:lnSpc>
                <a:spcPct val="100000"/>
              </a:lnSpc>
              <a:spcBef>
                <a:spcPts val="1200"/>
              </a:spcBef>
              <a:spcAft>
                <a:spcPts val="0"/>
              </a:spcAft>
              <a:buClr>
                <a:srgbClr val="164F86"/>
              </a:buClr>
              <a:buSzPts val="1500"/>
              <a:buFont typeface="Arial"/>
              <a:buChar char="✦"/>
            </a:pPr>
            <a:r>
              <a:rPr lang="en-US" sz="3000" b="0" i="0" u="none">
                <a:solidFill>
                  <a:srgbClr val="164F86"/>
                </a:solidFill>
                <a:latin typeface="Arial"/>
                <a:ea typeface="Arial"/>
                <a:cs typeface="Arial"/>
                <a:sym typeface="Arial"/>
              </a:rPr>
              <a:t>Nivelul de complexitate a produsului/serviciului comercializat.</a:t>
            </a:r>
            <a:endParaRPr/>
          </a:p>
        </p:txBody>
      </p:sp>
    </p:spTree>
  </p:cSld>
  <p:clrMapOvr>
    <a:masterClrMapping/>
  </p:clrMapOvr>
</p:sld>
</file>

<file path=ppt/theme/theme1.xml><?xml version="1.0" encoding="utf-8"?>
<a:theme xmlns:a="http://schemas.openxmlformats.org/drawingml/2006/main" name="Whit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6a7a3a0-4802-44ad-8682-ea345069b43c">
      <Terms xmlns="http://schemas.microsoft.com/office/infopath/2007/PartnerControls"/>
    </lcf76f155ced4ddcb4097134ff3c332f>
    <TaxCatchAll xmlns="e7185579-850a-446f-99b2-f44d9f582de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C135BD657036C459C65CE996F0B7E63" ma:contentTypeVersion="13" ma:contentTypeDescription="Creați un document nou." ma:contentTypeScope="" ma:versionID="8c208091da10f5f56a20b222864c04a0">
  <xsd:schema xmlns:xsd="http://www.w3.org/2001/XMLSchema" xmlns:xs="http://www.w3.org/2001/XMLSchema" xmlns:p="http://schemas.microsoft.com/office/2006/metadata/properties" xmlns:ns2="06a7a3a0-4802-44ad-8682-ea345069b43c" xmlns:ns3="e7185579-850a-446f-99b2-f44d9f582de8" targetNamespace="http://schemas.microsoft.com/office/2006/metadata/properties" ma:root="true" ma:fieldsID="cd7aff4a546e981d8696df565623eea1" ns2:_="" ns3:_="">
    <xsd:import namespace="06a7a3a0-4802-44ad-8682-ea345069b43c"/>
    <xsd:import namespace="e7185579-850a-446f-99b2-f44d9f582de8"/>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SearchPropertie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6a7a3a0-4802-44ad-8682-ea345069b4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Etichete imagine" ma:readOnly="false" ma:fieldId="{5cf76f15-5ced-4ddc-b409-7134ff3c332f}" ma:taxonomyMulti="true" ma:sspId="fd59429c-2ec5-47d9-ac23-ecd773c54e4e"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7185579-850a-446f-99b2-f44d9f582de8"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e28ff3e7-aa8e-490c-807b-099435f46f1b}" ma:internalName="TaxCatchAll" ma:showField="CatchAllData" ma:web="e7185579-850a-446f-99b2-f44d9f582de8">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Partajat cu"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Partajat cu detalii"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 de conținut"/>
        <xsd:element ref="dc:title" minOccurs="0" maxOccurs="1" ma:index="4" ma:displayName="Titlu"/>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100EF88-D274-45D1-89F3-99CAD4DA0D1A}">
  <ds:schemaRefs>
    <ds:schemaRef ds:uri="http://schemas.microsoft.com/office/2006/metadata/properties"/>
    <ds:schemaRef ds:uri="http://schemas.microsoft.com/office/infopath/2007/PartnerControls"/>
    <ds:schemaRef ds:uri="06a7a3a0-4802-44ad-8682-ea345069b43c"/>
    <ds:schemaRef ds:uri="e7185579-850a-446f-99b2-f44d9f582de8"/>
  </ds:schemaRefs>
</ds:datastoreItem>
</file>

<file path=customXml/itemProps2.xml><?xml version="1.0" encoding="utf-8"?>
<ds:datastoreItem xmlns:ds="http://schemas.openxmlformats.org/officeDocument/2006/customXml" ds:itemID="{EE98EAC6-7BB0-4AF2-830A-5482F660151D}"/>
</file>

<file path=customXml/itemProps3.xml><?xml version="1.0" encoding="utf-8"?>
<ds:datastoreItem xmlns:ds="http://schemas.openxmlformats.org/officeDocument/2006/customXml" ds:itemID="{AE9AB74C-DBD0-44FC-A1C8-B775A24381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Particularizare</PresentationFormat>
  <Slides>32</Slides>
  <Notes>32</Notes>
  <HiddenSlides>1</HiddenSlides>
  <ScaleCrop>false</ScaleCrop>
  <HeadingPairs>
    <vt:vector size="4" baseType="variant">
      <vt:variant>
        <vt:lpstr>Temă</vt:lpstr>
      </vt:variant>
      <vt:variant>
        <vt:i4>1</vt:i4>
      </vt:variant>
      <vt:variant>
        <vt:lpstr>Titluri diapozitive</vt:lpstr>
      </vt:variant>
      <vt:variant>
        <vt:i4>32</vt:i4>
      </vt:variant>
    </vt:vector>
  </HeadingPairs>
  <TitlesOfParts>
    <vt:vector size="33" baseType="lpstr">
      <vt:lpstr>White</vt:lpstr>
      <vt:lpstr>Concepte de afaceri în IT</vt:lpstr>
      <vt:lpstr>Marketing online (I)</vt:lpstr>
      <vt:lpstr>1. Strategii de marketing online </vt:lpstr>
      <vt:lpstr>Beneficiile aduse de marketingul online - Modelul celor 6 C </vt:lpstr>
      <vt:lpstr>Beneficiile aduse de marketingul online - Modelul celor 6 C </vt:lpstr>
      <vt:lpstr>Strategii de marketing online bazate pe produs</vt:lpstr>
      <vt:lpstr>Strategii de marketing online bazate pe client</vt:lpstr>
      <vt:lpstr>2. Comunicarea cu diferite segmente de piață</vt:lpstr>
      <vt:lpstr>Încredere, complexitate și alegerea mijloacelor de comunicare</vt:lpstr>
      <vt:lpstr>Prezentare PowerPoint</vt:lpstr>
      <vt:lpstr>Prezentare PowerPoint</vt:lpstr>
      <vt:lpstr>Prezentare PowerPoint</vt:lpstr>
      <vt:lpstr>Prezentare PowerPoint</vt:lpstr>
      <vt:lpstr>Segmentarea pieței</vt:lpstr>
      <vt:lpstr>Prezentare PowerPoint</vt:lpstr>
      <vt:lpstr>Segmentarea pieței pe Web</vt:lpstr>
      <vt:lpstr>Segmentarea pieței pe Web</vt:lpstr>
      <vt:lpstr>Segmentarea pieței utilizând comportamentul consumatorului</vt:lpstr>
      <vt:lpstr>Navigatorii:</vt:lpstr>
      <vt:lpstr>Cumpărătorii:</vt:lpstr>
      <vt:lpstr>Clienții indeciși:</vt:lpstr>
      <vt:lpstr>Segmentarea pieței utilizând comportamentul consumatorului - Modele alternative</vt:lpstr>
      <vt:lpstr>Segmentarea pieței utilizând comportamentul consumatorului - Modele alternative</vt:lpstr>
      <vt:lpstr>Intensitatea relației client-companie</vt:lpstr>
      <vt:lpstr>Prezentare PowerPoint</vt:lpstr>
      <vt:lpstr>Modelul celor 5 stadii ale loialității clientului</vt:lpstr>
      <vt:lpstr>Caracteristici ale celor 5 stadii de loialitate a clientului</vt:lpstr>
      <vt:lpstr>Caracteristici ale celor 5 stadii de loialitate a clientului  (cont.)</vt:lpstr>
      <vt:lpstr>Atragerea, conversia și păstrarea clienților</vt:lpstr>
      <vt:lpstr>Atragerea, conversia și păstrarea clienților</vt:lpstr>
      <vt:lpstr>Prezentare PowerPoint</vt:lpstr>
      <vt:lpstr>Modelul pâlniei pentru atragerea, conversia și păstrarea clienților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Concepte de afaceri în IT</dc:title>
  <dc:creator>Dosescu Tatiana</dc:creator>
  <cp:revision>1</cp:revision>
  <dcterms:modified xsi:type="dcterms:W3CDTF">2023-03-23T20:03:39Z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0x0101004C135BD657036C459C65CE996F0B7E63</vt:lpwstr>
  </property>
  <property fmtid="{D5CDD505-2E9C-101B-9397-08002B2CF9AE}" pid="3" name="MediaServiceImageTags">
    <vt:lpwstr/>
  </property>
</Properties>
</file>